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0"/>
  </p:notesMasterIdLst>
  <p:sldIdLst>
    <p:sldId id="365" r:id="rId2"/>
    <p:sldId id="426" r:id="rId3"/>
    <p:sldId id="422" r:id="rId4"/>
    <p:sldId id="423" r:id="rId5"/>
    <p:sldId id="419" r:id="rId6"/>
    <p:sldId id="420" r:id="rId7"/>
    <p:sldId id="416" r:id="rId8"/>
    <p:sldId id="41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032D"/>
    <a:srgbClr val="33CC33"/>
    <a:srgbClr val="3333FF"/>
    <a:srgbClr val="FF3399"/>
    <a:srgbClr val="FF3300"/>
    <a:srgbClr val="EE5112"/>
    <a:srgbClr val="0033CC"/>
    <a:srgbClr val="000000"/>
    <a:srgbClr val="FF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3466" autoAdjust="0"/>
  </p:normalViewPr>
  <p:slideViewPr>
    <p:cSldViewPr>
      <p:cViewPr varScale="1">
        <p:scale>
          <a:sx n="65" d="100"/>
          <a:sy n="65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 smtClean="0">
                <a:solidFill>
                  <a:schemeClr val="tx1"/>
                </a:solidFill>
              </a:rPr>
              <a:t>Пропущено одним ребенком по болезни</a:t>
            </a:r>
            <a:endParaRPr lang="ru-RU" sz="1100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5217938354865646"/>
          <c:y val="0.15959588442346281"/>
          <c:w val="0.79649536782829955"/>
          <c:h val="0.61094141737056318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effectLst/>
          </c:spPr>
          <c:marker>
            <c:spPr>
              <a:solidFill>
                <a:srgbClr val="FF3300"/>
              </a:solidFill>
            </c:spPr>
          </c:marker>
          <c:cat>
            <c:strRef>
              <c:f>Лист1!$A$2:$A$10</c:f>
              <c:strCache>
                <c:ptCount val="9"/>
                <c:pt idx="0">
                  <c:v>сентябрь</c:v>
                </c:pt>
                <c:pt idx="1">
                  <c:v>октябрь</c:v>
                </c:pt>
                <c:pt idx="2">
                  <c:v>ноябрь</c:v>
                </c:pt>
                <c:pt idx="3">
                  <c:v>декабрь</c:v>
                </c:pt>
                <c:pt idx="4">
                  <c:v>январь</c:v>
                </c:pt>
                <c:pt idx="5">
                  <c:v>февраль</c:v>
                </c:pt>
                <c:pt idx="6">
                  <c:v>март</c:v>
                </c:pt>
                <c:pt idx="7">
                  <c:v>апрель</c:v>
                </c:pt>
                <c:pt idx="8">
                  <c:v>май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1.3</c:v>
                </c:pt>
                <c:pt idx="1">
                  <c:v>1.6</c:v>
                </c:pt>
                <c:pt idx="2">
                  <c:v>1.3</c:v>
                </c:pt>
                <c:pt idx="3">
                  <c:v>1.2</c:v>
                </c:pt>
                <c:pt idx="4">
                  <c:v>1.3</c:v>
                </c:pt>
                <c:pt idx="5">
                  <c:v>2.4</c:v>
                </c:pt>
                <c:pt idx="6">
                  <c:v>1.5</c:v>
                </c:pt>
                <c:pt idx="7">
                  <c:v>1.1000000000000001</c:v>
                </c:pt>
                <c:pt idx="8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D0-4478-9737-C206DB70B4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299968"/>
        <c:axId val="47598208"/>
      </c:lineChart>
      <c:catAx>
        <c:axId val="47299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598208"/>
        <c:crosses val="autoZero"/>
        <c:auto val="1"/>
        <c:lblAlgn val="ctr"/>
        <c:lblOffset val="100"/>
        <c:noMultiLvlLbl val="1"/>
      </c:catAx>
      <c:valAx>
        <c:axId val="47598208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299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vert="horz"/>
          <a:lstStyle/>
          <a:p>
            <a:pPr>
              <a:defRPr sz="1800"/>
            </a:pPr>
            <a:r>
              <a:rPr lang="ru-RU" sz="1800" dirty="0" err="1"/>
              <a:t>Возврастная</a:t>
            </a:r>
            <a:r>
              <a:rPr lang="ru-RU" sz="1800" dirty="0"/>
              <a:t> категория </a:t>
            </a:r>
            <a:r>
              <a:rPr lang="ru-RU" sz="1800" dirty="0" smtClean="0"/>
              <a:t>сотрудников в %</a:t>
            </a:r>
            <a:endParaRPr lang="ru-RU" sz="18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 20-25 лет</c:v>
                </c:pt>
                <c:pt idx="1">
                  <c:v>25-30 лет</c:v>
                </c:pt>
                <c:pt idx="2">
                  <c:v>30-35 лет</c:v>
                </c:pt>
                <c:pt idx="3">
                  <c:v>35-40 лет</c:v>
                </c:pt>
                <c:pt idx="4">
                  <c:v>40-45 лет</c:v>
                </c:pt>
                <c:pt idx="5">
                  <c:v>45-50 лет</c:v>
                </c:pt>
                <c:pt idx="6">
                  <c:v>50-55 лет</c:v>
                </c:pt>
                <c:pt idx="7">
                  <c:v>55-60 лет</c:v>
                </c:pt>
                <c:pt idx="8">
                  <c:v>60 и более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</c:v>
                </c:pt>
                <c:pt idx="1">
                  <c:v>2.5</c:v>
                </c:pt>
                <c:pt idx="2">
                  <c:v>5</c:v>
                </c:pt>
                <c:pt idx="3">
                  <c:v>20</c:v>
                </c:pt>
                <c:pt idx="4">
                  <c:v>12.5</c:v>
                </c:pt>
                <c:pt idx="5">
                  <c:v>15</c:v>
                </c:pt>
                <c:pt idx="6">
                  <c:v>20</c:v>
                </c:pt>
                <c:pt idx="7">
                  <c:v>10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DE-4527-97D0-D8A946F73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179456"/>
        <c:axId val="48189440"/>
      </c:barChart>
      <c:catAx>
        <c:axId val="4817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sz="1400"/>
            </a:pPr>
            <a:endParaRPr lang="ru-RU"/>
          </a:p>
        </c:txPr>
        <c:crossAx val="48189440"/>
        <c:crosses val="autoZero"/>
        <c:auto val="1"/>
        <c:lblAlgn val="ctr"/>
        <c:lblOffset val="100"/>
        <c:noMultiLvlLbl val="0"/>
      </c:catAx>
      <c:valAx>
        <c:axId val="4818944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48179456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FF000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dirty="0" smtClean="0"/>
              <a:t>Посещаемость</a:t>
            </a:r>
            <a:r>
              <a:rPr lang="ru-RU" sz="1400" b="1" baseline="0" dirty="0" smtClean="0"/>
              <a:t> детей</a:t>
            </a:r>
            <a:endParaRPr lang="ru-RU" sz="14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 посещаемости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сентябрь</c:v>
                </c:pt>
                <c:pt idx="1">
                  <c:v>октябрь</c:v>
                </c:pt>
                <c:pt idx="2">
                  <c:v>ноябрь</c:v>
                </c:pt>
                <c:pt idx="3">
                  <c:v>декабрь</c:v>
                </c:pt>
                <c:pt idx="4">
                  <c:v>январь</c:v>
                </c:pt>
                <c:pt idx="5">
                  <c:v>февраль</c:v>
                </c:pt>
                <c:pt idx="6">
                  <c:v>март</c:v>
                </c:pt>
                <c:pt idx="7">
                  <c:v>апрель</c:v>
                </c:pt>
                <c:pt idx="8">
                  <c:v>май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34.700000000000003</c:v>
                </c:pt>
                <c:pt idx="1">
                  <c:v>48.5</c:v>
                </c:pt>
                <c:pt idx="2">
                  <c:v>50.5</c:v>
                </c:pt>
                <c:pt idx="3">
                  <c:v>52</c:v>
                </c:pt>
                <c:pt idx="4">
                  <c:v>56.4</c:v>
                </c:pt>
                <c:pt idx="5">
                  <c:v>51.7</c:v>
                </c:pt>
                <c:pt idx="6">
                  <c:v>58.6</c:v>
                </c:pt>
                <c:pt idx="7">
                  <c:v>49.6</c:v>
                </c:pt>
                <c:pt idx="8">
                  <c:v>48.1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C3-4ADB-8A09-23BBE97B8E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8223360"/>
        <c:axId val="48224896"/>
      </c:barChart>
      <c:catAx>
        <c:axId val="4822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224896"/>
        <c:crosses val="autoZero"/>
        <c:auto val="1"/>
        <c:lblAlgn val="ctr"/>
        <c:lblOffset val="100"/>
        <c:noMultiLvlLbl val="1"/>
      </c:catAx>
      <c:valAx>
        <c:axId val="48224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223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 smtClean="0">
                <a:solidFill>
                  <a:schemeClr val="tx1"/>
                </a:solidFill>
              </a:rPr>
              <a:t>% заболеваемости</a:t>
            </a:r>
            <a:r>
              <a:rPr lang="ru-RU" sz="1400" baseline="0" dirty="0" smtClean="0">
                <a:solidFill>
                  <a:schemeClr val="tx1"/>
                </a:solidFill>
              </a:rPr>
              <a:t> детей за 2020-2021 </a:t>
            </a:r>
            <a:r>
              <a:rPr lang="ru-RU" sz="1400" baseline="0" dirty="0" err="1" smtClean="0">
                <a:solidFill>
                  <a:schemeClr val="tx1"/>
                </a:solidFill>
              </a:rPr>
              <a:t>уч</a:t>
            </a:r>
            <a:r>
              <a:rPr lang="ru-RU" sz="1400" baseline="0" dirty="0" smtClean="0">
                <a:solidFill>
                  <a:schemeClr val="tx1"/>
                </a:solidFill>
              </a:rPr>
              <a:t> год </a:t>
            </a:r>
            <a:endParaRPr lang="ru-RU" sz="1400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Лист1!$A$2:$A$10</c:f>
              <c:strCache>
                <c:ptCount val="9"/>
                <c:pt idx="0">
                  <c:v>сентябрь</c:v>
                </c:pt>
                <c:pt idx="1">
                  <c:v>октябрь</c:v>
                </c:pt>
                <c:pt idx="2">
                  <c:v>ноябрь</c:v>
                </c:pt>
                <c:pt idx="3">
                  <c:v>декабрь</c:v>
                </c:pt>
                <c:pt idx="4">
                  <c:v>январь</c:v>
                </c:pt>
                <c:pt idx="5">
                  <c:v>февраль</c:v>
                </c:pt>
                <c:pt idx="6">
                  <c:v>март</c:v>
                </c:pt>
                <c:pt idx="7">
                  <c:v>апрель</c:v>
                </c:pt>
                <c:pt idx="8">
                  <c:v>май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6.1</c:v>
                </c:pt>
                <c:pt idx="1">
                  <c:v>7.5</c:v>
                </c:pt>
                <c:pt idx="2">
                  <c:v>6.5</c:v>
                </c:pt>
                <c:pt idx="3">
                  <c:v>6.3</c:v>
                </c:pt>
                <c:pt idx="4">
                  <c:v>7.3</c:v>
                </c:pt>
                <c:pt idx="5">
                  <c:v>12.1</c:v>
                </c:pt>
                <c:pt idx="6">
                  <c:v>8.1</c:v>
                </c:pt>
                <c:pt idx="7">
                  <c:v>5.0999999999999996</c:v>
                </c:pt>
                <c:pt idx="8">
                  <c:v>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51-4F82-9194-C97FFBE7CD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384128"/>
        <c:axId val="54385664"/>
      </c:lineChart>
      <c:catAx>
        <c:axId val="5438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4385664"/>
        <c:crosses val="autoZero"/>
        <c:auto val="1"/>
        <c:lblAlgn val="ctr"/>
        <c:lblOffset val="100"/>
        <c:noMultiLvlLbl val="0"/>
      </c:catAx>
      <c:valAx>
        <c:axId val="54385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EE5112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4384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sz="1600"/>
              <a:t> Образовательный уровень в %  2020-20212 учебный год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2020-20212 учебный год</c:v>
                </c:pt>
              </c:strCache>
            </c:strRef>
          </c:tx>
          <c:spPr>
            <a:solidFill>
              <a:srgbClr val="33CC3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C2F-4495-8D33-61936D9981EE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2-CC2F-4495-8D33-61936D9981EE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высшее образование </c:v>
                </c:pt>
                <c:pt idx="1">
                  <c:v>средне специальное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2F-4495-8D33-61936D9981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199360"/>
        <c:axId val="47200896"/>
        <c:axId val="0"/>
      </c:bar3DChart>
      <c:catAx>
        <c:axId val="47199360"/>
        <c:scaling>
          <c:orientation val="minMax"/>
        </c:scaling>
        <c:delete val="1"/>
        <c:axPos val="b"/>
        <c:numFmt formatCode="000000" sourceLinked="0"/>
        <c:majorTickMark val="out"/>
        <c:minorTickMark val="none"/>
        <c:tickLblPos val="nextTo"/>
        <c:crossAx val="47200896"/>
        <c:crosses val="autoZero"/>
        <c:auto val="1"/>
        <c:lblAlgn val="ctr"/>
        <c:lblOffset val="100"/>
        <c:noMultiLvlLbl val="0"/>
      </c:catAx>
      <c:valAx>
        <c:axId val="47200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71993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>
      <a:solidFill>
        <a:srgbClr val="FF330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По категориям</a:t>
            </a:r>
            <a:endParaRPr lang="ru-RU" sz="18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высшая</c:v>
                </c:pt>
                <c:pt idx="1">
                  <c:v>педагог-исследователь</c:v>
                </c:pt>
                <c:pt idx="2">
                  <c:v>1 категория</c:v>
                </c:pt>
                <c:pt idx="3">
                  <c:v>ІІ катеория</c:v>
                </c:pt>
                <c:pt idx="4">
                  <c:v>педагог  модератор</c:v>
                </c:pt>
                <c:pt idx="5">
                  <c:v>без категории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8</c:v>
                </c:pt>
                <c:pt idx="1">
                  <c:v>2</c:v>
                </c:pt>
                <c:pt idx="2">
                  <c:v>9</c:v>
                </c:pt>
                <c:pt idx="3">
                  <c:v>6</c:v>
                </c:pt>
                <c:pt idx="4">
                  <c:v>5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FD-4351-B15D-177D8F36FC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311872"/>
        <c:axId val="54121216"/>
      </c:barChart>
      <c:catAx>
        <c:axId val="47311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54121216"/>
        <c:crosses val="autoZero"/>
        <c:auto val="1"/>
        <c:lblAlgn val="ctr"/>
        <c:lblOffset val="100"/>
        <c:noMultiLvlLbl val="0"/>
      </c:catAx>
      <c:valAx>
        <c:axId val="54121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47311872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>
      <a:solidFill>
        <a:srgbClr val="FF3399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Курсовая переподготовка</a:t>
            </a:r>
            <a:endParaRPr lang="ru-RU" sz="1800" dirty="0"/>
          </a:p>
        </c:rich>
      </c:tx>
      <c:layout/>
      <c:overlay val="0"/>
      <c:spPr>
        <a:solidFill>
          <a:schemeClr val="bg1"/>
        </a:solidFill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bg1"/>
        </a:solidFill>
      </c:spPr>
    </c:sideWall>
    <c:backWall>
      <c:thickness val="0"/>
      <c:spPr>
        <a:solidFill>
          <a:schemeClr val="bg1"/>
        </a:solidFill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3333FF"/>
            </a:solidFill>
          </c:spPr>
          <c:invertIfNegative val="0"/>
          <c:dLbls>
            <c:dLbl>
              <c:idx val="0"/>
              <c:layout>
                <c:manualLayout>
                  <c:x val="-2.6128784044571179E-2"/>
                  <c:y val="-0.226781296468250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902-4FBB-8051-DEAE20CA26CE}"/>
                </c:ext>
              </c:extLst>
            </c:dLbl>
            <c:dLbl>
              <c:idx val="1"/>
              <c:layout>
                <c:manualLayout>
                  <c:x val="-2.6128784044571179E-2"/>
                  <c:y val="-0.257706018713921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902-4FBB-8051-DEAE20CA26CE}"/>
                </c:ext>
              </c:extLst>
            </c:dLbl>
            <c:dLbl>
              <c:idx val="2"/>
              <c:layout>
                <c:manualLayout>
                  <c:x val="6.5321960111427947E-3"/>
                  <c:y val="-0.226781296468250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902-4FBB-8051-DEAE20CA26C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республ</c:v>
                </c:pt>
                <c:pt idx="1">
                  <c:v>Өрлеу</c:v>
                </c:pt>
                <c:pt idx="2">
                  <c:v>Обновлен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02-4FBB-8051-DEAE20CA26C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2193408"/>
        <c:axId val="122194944"/>
        <c:axId val="0"/>
      </c:bar3DChart>
      <c:catAx>
        <c:axId val="122193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22194944"/>
        <c:crosses val="autoZero"/>
        <c:auto val="1"/>
        <c:lblAlgn val="ctr"/>
        <c:lblOffset val="100"/>
        <c:noMultiLvlLbl val="0"/>
      </c:catAx>
      <c:valAx>
        <c:axId val="1221949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2193408"/>
        <c:crosses val="autoZero"/>
        <c:crossBetween val="between"/>
      </c:valAx>
      <c:spPr>
        <a:solidFill>
          <a:srgbClr val="FFFF00"/>
        </a:solidFill>
        <a:ln>
          <a:solidFill>
            <a:srgbClr val="FD032D"/>
          </a:solidFill>
        </a:ln>
      </c:spPr>
    </c:plotArea>
    <c:plotVisOnly val="1"/>
    <c:dispBlanksAs val="gap"/>
    <c:showDLblsOverMax val="0"/>
  </c:chart>
  <c:spPr>
    <a:ln>
      <a:solidFill>
        <a:srgbClr val="FD032D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sz="1600" dirty="0"/>
              <a:t>Курсы по </a:t>
            </a:r>
            <a:r>
              <a:rPr lang="ru-RU" sz="1600" dirty="0" err="1"/>
              <a:t>обновленнму</a:t>
            </a:r>
            <a:r>
              <a:rPr lang="ru-RU" sz="1600" dirty="0"/>
              <a:t> </a:t>
            </a:r>
            <a:r>
              <a:rPr lang="ru-RU" sz="1600" dirty="0" err="1"/>
              <a:t>содержани</a:t>
            </a:r>
            <a:r>
              <a:rPr lang="ru-RU" sz="1600" dirty="0"/>
              <a:t>. Образования</a:t>
            </a:r>
          </a:p>
        </c:rich>
      </c:tx>
      <c:layout/>
      <c:overlay val="0"/>
    </c:title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124362174044153"/>
          <c:y val="0.3141807343043756"/>
          <c:w val="0.69596185741266847"/>
          <c:h val="0.3056124716301363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Курсы по обновленнму содержани. Образования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6D-4138-B821-70A50CCCAC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pyramid"/>
        <c:axId val="47513984"/>
        <c:axId val="47515520"/>
        <c:axId val="54393920"/>
      </c:bar3DChart>
      <c:catAx>
        <c:axId val="47513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7515520"/>
        <c:crosses val="autoZero"/>
        <c:auto val="1"/>
        <c:lblAlgn val="ctr"/>
        <c:lblOffset val="100"/>
        <c:noMultiLvlLbl val="0"/>
      </c:catAx>
      <c:valAx>
        <c:axId val="47515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7513984"/>
        <c:crosses val="autoZero"/>
        <c:crossBetween val="between"/>
      </c:valAx>
      <c:serAx>
        <c:axId val="54393920"/>
        <c:scaling>
          <c:orientation val="minMax"/>
        </c:scaling>
        <c:delete val="1"/>
        <c:axPos val="b"/>
        <c:majorTickMark val="out"/>
        <c:minorTickMark val="none"/>
        <c:tickLblPos val="nextTo"/>
        <c:crossAx val="47515520"/>
        <c:crosses val="autoZero"/>
      </c:serAx>
    </c:plotArea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>
      <a:solidFill>
        <a:srgbClr val="FF000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vert="horz"/>
          <a:lstStyle/>
          <a:p>
            <a:pPr>
              <a:defRPr sz="1800"/>
            </a:pPr>
            <a:r>
              <a:rPr lang="ru-RU" sz="1800" dirty="0" err="1"/>
              <a:t>Возврастная</a:t>
            </a:r>
            <a:r>
              <a:rPr lang="ru-RU" sz="1800" dirty="0"/>
              <a:t> категория </a:t>
            </a:r>
            <a:r>
              <a:rPr lang="ru-RU" sz="1800" dirty="0" smtClean="0"/>
              <a:t>сотрудников в %</a:t>
            </a:r>
            <a:endParaRPr lang="ru-RU" sz="1800" dirty="0"/>
          </a:p>
        </c:rich>
      </c:tx>
      <c:layout>
        <c:manualLayout>
          <c:xMode val="edge"/>
          <c:yMode val="edge"/>
          <c:x val="0.10825366574330564"/>
          <c:y val="2.9394882050142578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ln w="28575"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 20-25 лет</c:v>
                </c:pt>
                <c:pt idx="1">
                  <c:v>25-30 лет</c:v>
                </c:pt>
                <c:pt idx="2">
                  <c:v>30-35 лет</c:v>
                </c:pt>
                <c:pt idx="3">
                  <c:v>35-40 лет</c:v>
                </c:pt>
                <c:pt idx="4">
                  <c:v>40-45 лет</c:v>
                </c:pt>
                <c:pt idx="5">
                  <c:v>45-50 лет</c:v>
                </c:pt>
                <c:pt idx="6">
                  <c:v>50-55 лет</c:v>
                </c:pt>
                <c:pt idx="7">
                  <c:v>55-60 лет</c:v>
                </c:pt>
                <c:pt idx="8">
                  <c:v>60 и более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</c:v>
                </c:pt>
                <c:pt idx="1">
                  <c:v>2.5</c:v>
                </c:pt>
                <c:pt idx="2">
                  <c:v>5</c:v>
                </c:pt>
                <c:pt idx="3">
                  <c:v>20</c:v>
                </c:pt>
                <c:pt idx="4">
                  <c:v>12.5</c:v>
                </c:pt>
                <c:pt idx="5">
                  <c:v>15</c:v>
                </c:pt>
                <c:pt idx="6">
                  <c:v>20</c:v>
                </c:pt>
                <c:pt idx="7">
                  <c:v>10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DE-4527-97D0-D8A946F73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858688"/>
        <c:axId val="101897728"/>
      </c:barChart>
      <c:catAx>
        <c:axId val="10185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8100">
            <a:solidFill>
              <a:srgbClr val="33CC33"/>
            </a:solidFill>
          </a:ln>
        </c:spPr>
        <c:txPr>
          <a:bodyPr rot="-60000000" vert="horz"/>
          <a:lstStyle/>
          <a:p>
            <a:pPr>
              <a:defRPr sz="1400"/>
            </a:pPr>
            <a:endParaRPr lang="ru-RU"/>
          </a:p>
        </c:txPr>
        <c:crossAx val="101897728"/>
        <c:crosses val="autoZero"/>
        <c:auto val="1"/>
        <c:lblAlgn val="ctr"/>
        <c:lblOffset val="100"/>
        <c:noMultiLvlLbl val="0"/>
      </c:catAx>
      <c:valAx>
        <c:axId val="101897728"/>
        <c:scaling>
          <c:orientation val="minMax"/>
        </c:scaling>
        <c:delete val="0"/>
        <c:axPos val="l"/>
        <c:majorGridlines>
          <c:spPr>
            <a:ln>
              <a:solidFill>
                <a:srgbClr val="3333FF"/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sz="1400"/>
            </a:pPr>
            <a:endParaRPr lang="ru-RU"/>
          </a:p>
        </c:txPr>
        <c:crossAx val="101858688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4">
        <a:lumMod val="20000"/>
        <a:lumOff val="80000"/>
      </a:schemeClr>
    </a:solidFill>
    <a:ln>
      <a:solidFill>
        <a:srgbClr val="FF000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C75608-1FDC-46F6-B38D-251000947C7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09E816-2268-44FA-8919-FD9E6BA39486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Чат родителей , педагогов</a:t>
          </a:r>
        </a:p>
        <a:p>
          <a:r>
            <a:rPr lang="ru-RU" sz="1400" dirty="0" smtClean="0"/>
            <a:t>персонала                                        </a:t>
          </a:r>
          <a:r>
            <a:rPr lang="ru-RU" sz="1400" dirty="0" err="1" smtClean="0"/>
            <a:t>Вацап</a:t>
          </a:r>
          <a:r>
            <a:rPr lang="ru-RU" sz="1400" dirty="0" smtClean="0"/>
            <a:t> родителей, педагогов, персонала.  </a:t>
          </a:r>
        </a:p>
        <a:p>
          <a:r>
            <a:rPr lang="ru-RU" sz="1400" dirty="0" err="1" smtClean="0"/>
            <a:t>Инстаграмм</a:t>
          </a:r>
          <a:endParaRPr lang="ru-RU" sz="1400" dirty="0" smtClean="0"/>
        </a:p>
        <a:p>
          <a:r>
            <a:rPr lang="ru-RU" sz="1400" dirty="0" smtClean="0"/>
            <a:t>Личный прием </a:t>
          </a:r>
        </a:p>
        <a:p>
          <a:r>
            <a:rPr lang="ru-RU" sz="1400" dirty="0" smtClean="0"/>
            <a:t>Телефон</a:t>
          </a:r>
        </a:p>
        <a:p>
          <a:r>
            <a:rPr lang="ru-RU" sz="1400" dirty="0" smtClean="0"/>
            <a:t>Ссылки </a:t>
          </a:r>
        </a:p>
        <a:p>
          <a:r>
            <a:rPr lang="ru-RU" sz="1400" dirty="0" smtClean="0"/>
            <a:t> </a:t>
          </a:r>
          <a:endParaRPr lang="ru-RU" sz="1400" dirty="0"/>
        </a:p>
      </dgm:t>
    </dgm:pt>
    <dgm:pt modelId="{F1FED808-D485-4F45-AEE9-23C862CD8804}" type="parTrans" cxnId="{75C8318F-C1CB-4BDB-91AC-CF7EEEE9CCDC}">
      <dgm:prSet/>
      <dgm:spPr/>
      <dgm:t>
        <a:bodyPr/>
        <a:lstStyle/>
        <a:p>
          <a:endParaRPr lang="ru-RU"/>
        </a:p>
      </dgm:t>
    </dgm:pt>
    <dgm:pt modelId="{D0929CE3-9395-4CD1-B1C9-919F1F2FB0C4}" type="sibTrans" cxnId="{75C8318F-C1CB-4BDB-91AC-CF7EEEE9CCDC}">
      <dgm:prSet/>
      <dgm:spPr/>
      <dgm:t>
        <a:bodyPr/>
        <a:lstStyle/>
        <a:p>
          <a:endParaRPr lang="ru-RU"/>
        </a:p>
      </dgm:t>
    </dgm:pt>
    <dgm:pt modelId="{8B7CA329-E7C1-4D48-A57F-F02F1236EBBD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smtClean="0"/>
            <a:t>Рабочая группа в составе: медработник , руководитель, методист, врач, позитивно настроенные педагоги, родители, представитель </a:t>
          </a:r>
          <a:r>
            <a:rPr lang="ru-RU" sz="1600" dirty="0" err="1" smtClean="0"/>
            <a:t>Сэс</a:t>
          </a:r>
          <a:r>
            <a:rPr lang="ru-RU" sz="1600" dirty="0" smtClean="0"/>
            <a:t>, психолог</a:t>
          </a:r>
          <a:endParaRPr lang="ru-RU" sz="1600" dirty="0"/>
        </a:p>
      </dgm:t>
    </dgm:pt>
    <dgm:pt modelId="{3CEBF8F3-0C78-4055-BC3E-C3EB458694FE}" type="parTrans" cxnId="{A6A77BE8-5630-4525-AF6C-BFAA1B118BDA}">
      <dgm:prSet/>
      <dgm:spPr/>
      <dgm:t>
        <a:bodyPr/>
        <a:lstStyle/>
        <a:p>
          <a:endParaRPr lang="ru-RU"/>
        </a:p>
      </dgm:t>
    </dgm:pt>
    <dgm:pt modelId="{22CAF056-3E92-4D0E-8E5D-C8C70B591CE8}" type="sibTrans" cxnId="{A6A77BE8-5630-4525-AF6C-BFAA1B118BDA}">
      <dgm:prSet/>
      <dgm:spPr/>
      <dgm:t>
        <a:bodyPr/>
        <a:lstStyle/>
        <a:p>
          <a:endParaRPr lang="ru-RU"/>
        </a:p>
      </dgm:t>
    </dgm:pt>
    <dgm:pt modelId="{8BA2C2C8-1919-4A0C-A355-F16EEB33ED6A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 smtClean="0"/>
            <a:t>Обратная связь  родителей и сотрудников. Анкетирование « Мое отношение   к вакцинации»</a:t>
          </a:r>
          <a:endParaRPr lang="ru-RU" sz="1800" dirty="0"/>
        </a:p>
      </dgm:t>
    </dgm:pt>
    <dgm:pt modelId="{DC6EB2FD-A1B4-4F80-B943-8A88BD21CC44}" type="parTrans" cxnId="{1219C05E-CA38-4F7E-BAAD-9827C40E5781}">
      <dgm:prSet/>
      <dgm:spPr/>
      <dgm:t>
        <a:bodyPr/>
        <a:lstStyle/>
        <a:p>
          <a:endParaRPr lang="ru-RU"/>
        </a:p>
      </dgm:t>
    </dgm:pt>
    <dgm:pt modelId="{F97520DF-B24A-4099-9A9E-B7D418BDA070}" type="sibTrans" cxnId="{1219C05E-CA38-4F7E-BAAD-9827C40E5781}">
      <dgm:prSet/>
      <dgm:spPr/>
      <dgm:t>
        <a:bodyPr/>
        <a:lstStyle/>
        <a:p>
          <a:endParaRPr lang="ru-RU"/>
        </a:p>
      </dgm:t>
    </dgm:pt>
    <dgm:pt modelId="{FEB72B36-5A28-4EC0-AB1A-6D120E52DB52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smtClean="0"/>
            <a:t>Ежедневный контроль состояния здоровья, получивших вакцину. Свод информации . 100% вакцинация </a:t>
          </a:r>
          <a:endParaRPr lang="ru-RU" sz="1600" dirty="0"/>
        </a:p>
      </dgm:t>
    </dgm:pt>
    <dgm:pt modelId="{A4567D9E-6AE9-44F2-BFED-E2F7E4811213}" type="parTrans" cxnId="{2FACC277-6008-42A2-8BDF-1C9D21B27443}">
      <dgm:prSet/>
      <dgm:spPr/>
      <dgm:t>
        <a:bodyPr/>
        <a:lstStyle/>
        <a:p>
          <a:endParaRPr lang="ru-RU"/>
        </a:p>
      </dgm:t>
    </dgm:pt>
    <dgm:pt modelId="{3F6926F8-C4AF-443D-B5F6-562EA6F74BD0}" type="sibTrans" cxnId="{2FACC277-6008-42A2-8BDF-1C9D21B27443}">
      <dgm:prSet/>
      <dgm:spPr/>
      <dgm:t>
        <a:bodyPr/>
        <a:lstStyle/>
        <a:p>
          <a:endParaRPr lang="ru-RU"/>
        </a:p>
      </dgm:t>
    </dgm:pt>
    <dgm:pt modelId="{8BF19A80-ADF1-4244-8495-CEB9B01A6A16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 err="1" smtClean="0"/>
            <a:t>Коучинг</a:t>
          </a:r>
          <a:r>
            <a:rPr lang="ru-RU" sz="1600" dirty="0" smtClean="0"/>
            <a:t> и </a:t>
          </a:r>
          <a:r>
            <a:rPr lang="ru-RU" sz="1600" dirty="0" err="1" smtClean="0"/>
            <a:t>менторинг</a:t>
          </a:r>
          <a:r>
            <a:rPr lang="ru-RU" sz="1600" dirty="0" smtClean="0"/>
            <a:t> в </a:t>
          </a:r>
          <a:r>
            <a:rPr lang="ru-RU" sz="1600" dirty="0" err="1" smtClean="0"/>
            <a:t>процессе.Сфокусиовано</a:t>
          </a:r>
          <a:r>
            <a:rPr lang="ru-RU" sz="1600" dirty="0" smtClean="0"/>
            <a:t> на работе с работниками, имеющие страх, переживание, сомнения. </a:t>
          </a:r>
          <a:endParaRPr lang="ru-RU" sz="1600" dirty="0"/>
        </a:p>
      </dgm:t>
    </dgm:pt>
    <dgm:pt modelId="{367AFDFB-A4C4-48B5-8E5B-6D3692A82F27}" type="parTrans" cxnId="{555AC909-AF1C-486B-B2E1-07B6B962C557}">
      <dgm:prSet/>
      <dgm:spPr/>
      <dgm:t>
        <a:bodyPr/>
        <a:lstStyle/>
        <a:p>
          <a:endParaRPr lang="ru-RU"/>
        </a:p>
      </dgm:t>
    </dgm:pt>
    <dgm:pt modelId="{1CC9BCAE-06AE-475E-8507-17FAE3D156E5}" type="sibTrans" cxnId="{555AC909-AF1C-486B-B2E1-07B6B962C557}">
      <dgm:prSet/>
      <dgm:spPr/>
      <dgm:t>
        <a:bodyPr/>
        <a:lstStyle/>
        <a:p>
          <a:endParaRPr lang="ru-RU"/>
        </a:p>
      </dgm:t>
    </dgm:pt>
    <dgm:pt modelId="{DC91C6A0-44D3-4DCE-846C-D10DEE8646B6}" type="pres">
      <dgm:prSet presAssocID="{14C75608-1FDC-46F6-B38D-251000947C7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948781-4B8A-4D6E-979C-D7EAA04793F4}" type="pres">
      <dgm:prSet presAssocID="{7309E816-2268-44FA-8919-FD9E6BA39486}" presName="node" presStyleLbl="node1" presStyleIdx="0" presStyleCnt="5" custScaleY="180539" custLinFactNeighborX="514" custLinFactNeighborY="166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19ACB2-E252-4C6B-9FC8-7E25C66A3D18}" type="pres">
      <dgm:prSet presAssocID="{D0929CE3-9395-4CD1-B1C9-919F1F2FB0C4}" presName="sibTrans" presStyleCnt="0"/>
      <dgm:spPr/>
    </dgm:pt>
    <dgm:pt modelId="{DECD18BA-9F57-46C8-8723-07E40B2127A2}" type="pres">
      <dgm:prSet presAssocID="{8B7CA329-E7C1-4D48-A57F-F02F1236EBBD}" presName="node" presStyleLbl="node1" presStyleIdx="1" presStyleCnt="5" custScaleY="149905" custLinFactNeighborY="5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B2838A-8914-481F-8514-648EABEDF2B7}" type="pres">
      <dgm:prSet presAssocID="{22CAF056-3E92-4D0E-8E5D-C8C70B591CE8}" presName="sibTrans" presStyleCnt="0"/>
      <dgm:spPr/>
    </dgm:pt>
    <dgm:pt modelId="{876C1D99-A8F2-4693-AB47-AFBACC1924AD}" type="pres">
      <dgm:prSet presAssocID="{8BA2C2C8-1919-4A0C-A355-F16EEB33ED6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DBF148-FAB6-407C-B74D-26D45C7507B9}" type="pres">
      <dgm:prSet presAssocID="{F97520DF-B24A-4099-9A9E-B7D418BDA070}" presName="sibTrans" presStyleCnt="0"/>
      <dgm:spPr/>
    </dgm:pt>
    <dgm:pt modelId="{548E490F-483A-475F-ABDE-52A6ABABF1CB}" type="pres">
      <dgm:prSet presAssocID="{FEB72B36-5A28-4EC0-AB1A-6D120E52DB5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A81317-A9B1-4A1D-BFD1-F70BB7871EB9}" type="pres">
      <dgm:prSet presAssocID="{3F6926F8-C4AF-443D-B5F6-562EA6F74BD0}" presName="sibTrans" presStyleCnt="0"/>
      <dgm:spPr/>
    </dgm:pt>
    <dgm:pt modelId="{0E301A21-516A-4454-8710-DC3F8483282F}" type="pres">
      <dgm:prSet presAssocID="{8BF19A80-ADF1-4244-8495-CEB9B01A6A1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ACC277-6008-42A2-8BDF-1C9D21B27443}" srcId="{14C75608-1FDC-46F6-B38D-251000947C77}" destId="{FEB72B36-5A28-4EC0-AB1A-6D120E52DB52}" srcOrd="3" destOrd="0" parTransId="{A4567D9E-6AE9-44F2-BFED-E2F7E4811213}" sibTransId="{3F6926F8-C4AF-443D-B5F6-562EA6F74BD0}"/>
    <dgm:cxn modelId="{1219C05E-CA38-4F7E-BAAD-9827C40E5781}" srcId="{14C75608-1FDC-46F6-B38D-251000947C77}" destId="{8BA2C2C8-1919-4A0C-A355-F16EEB33ED6A}" srcOrd="2" destOrd="0" parTransId="{DC6EB2FD-A1B4-4F80-B943-8A88BD21CC44}" sibTransId="{F97520DF-B24A-4099-9A9E-B7D418BDA070}"/>
    <dgm:cxn modelId="{A6A77BE8-5630-4525-AF6C-BFAA1B118BDA}" srcId="{14C75608-1FDC-46F6-B38D-251000947C77}" destId="{8B7CA329-E7C1-4D48-A57F-F02F1236EBBD}" srcOrd="1" destOrd="0" parTransId="{3CEBF8F3-0C78-4055-BC3E-C3EB458694FE}" sibTransId="{22CAF056-3E92-4D0E-8E5D-C8C70B591CE8}"/>
    <dgm:cxn modelId="{555AC909-AF1C-486B-B2E1-07B6B962C557}" srcId="{14C75608-1FDC-46F6-B38D-251000947C77}" destId="{8BF19A80-ADF1-4244-8495-CEB9B01A6A16}" srcOrd="4" destOrd="0" parTransId="{367AFDFB-A4C4-48B5-8E5B-6D3692A82F27}" sibTransId="{1CC9BCAE-06AE-475E-8507-17FAE3D156E5}"/>
    <dgm:cxn modelId="{8C84AD66-94AB-4F75-9F9D-B6F17AA61FA8}" type="presOf" srcId="{8BA2C2C8-1919-4A0C-A355-F16EEB33ED6A}" destId="{876C1D99-A8F2-4693-AB47-AFBACC1924AD}" srcOrd="0" destOrd="0" presId="urn:microsoft.com/office/officeart/2005/8/layout/default"/>
    <dgm:cxn modelId="{7A02F10F-F960-400A-9D9D-DA04A766E421}" type="presOf" srcId="{14C75608-1FDC-46F6-B38D-251000947C77}" destId="{DC91C6A0-44D3-4DCE-846C-D10DEE8646B6}" srcOrd="0" destOrd="0" presId="urn:microsoft.com/office/officeart/2005/8/layout/default"/>
    <dgm:cxn modelId="{5938794B-C1B2-4EC6-959B-2C71DADA2274}" type="presOf" srcId="{8B7CA329-E7C1-4D48-A57F-F02F1236EBBD}" destId="{DECD18BA-9F57-46C8-8723-07E40B2127A2}" srcOrd="0" destOrd="0" presId="urn:microsoft.com/office/officeart/2005/8/layout/default"/>
    <dgm:cxn modelId="{28ECE57E-6AC3-4C4D-BC6C-A14B61A91260}" type="presOf" srcId="{8BF19A80-ADF1-4244-8495-CEB9B01A6A16}" destId="{0E301A21-516A-4454-8710-DC3F8483282F}" srcOrd="0" destOrd="0" presId="urn:microsoft.com/office/officeart/2005/8/layout/default"/>
    <dgm:cxn modelId="{75C8318F-C1CB-4BDB-91AC-CF7EEEE9CCDC}" srcId="{14C75608-1FDC-46F6-B38D-251000947C77}" destId="{7309E816-2268-44FA-8919-FD9E6BA39486}" srcOrd="0" destOrd="0" parTransId="{F1FED808-D485-4F45-AEE9-23C862CD8804}" sibTransId="{D0929CE3-9395-4CD1-B1C9-919F1F2FB0C4}"/>
    <dgm:cxn modelId="{EA006BEA-2F0B-4BE7-AF4E-92EF5B7146C5}" type="presOf" srcId="{FEB72B36-5A28-4EC0-AB1A-6D120E52DB52}" destId="{548E490F-483A-475F-ABDE-52A6ABABF1CB}" srcOrd="0" destOrd="0" presId="urn:microsoft.com/office/officeart/2005/8/layout/default"/>
    <dgm:cxn modelId="{8A5366C8-E055-440F-BA1D-1204A92F88D1}" type="presOf" srcId="{7309E816-2268-44FA-8919-FD9E6BA39486}" destId="{52948781-4B8A-4D6E-979C-D7EAA04793F4}" srcOrd="0" destOrd="0" presId="urn:microsoft.com/office/officeart/2005/8/layout/default"/>
    <dgm:cxn modelId="{4B3C5458-57F5-49A0-A4DC-4D8080EB7FE7}" type="presParOf" srcId="{DC91C6A0-44D3-4DCE-846C-D10DEE8646B6}" destId="{52948781-4B8A-4D6E-979C-D7EAA04793F4}" srcOrd="0" destOrd="0" presId="urn:microsoft.com/office/officeart/2005/8/layout/default"/>
    <dgm:cxn modelId="{2D2C1A73-09AA-456D-ADAA-71039AB9D863}" type="presParOf" srcId="{DC91C6A0-44D3-4DCE-846C-D10DEE8646B6}" destId="{2119ACB2-E252-4C6B-9FC8-7E25C66A3D18}" srcOrd="1" destOrd="0" presId="urn:microsoft.com/office/officeart/2005/8/layout/default"/>
    <dgm:cxn modelId="{46AF07F4-0007-4A1C-BDFC-1B2C02C9333D}" type="presParOf" srcId="{DC91C6A0-44D3-4DCE-846C-D10DEE8646B6}" destId="{DECD18BA-9F57-46C8-8723-07E40B2127A2}" srcOrd="2" destOrd="0" presId="urn:microsoft.com/office/officeart/2005/8/layout/default"/>
    <dgm:cxn modelId="{61BF9EB5-A667-43FC-81F6-E181AB282108}" type="presParOf" srcId="{DC91C6A0-44D3-4DCE-846C-D10DEE8646B6}" destId="{EFB2838A-8914-481F-8514-648EABEDF2B7}" srcOrd="3" destOrd="0" presId="urn:microsoft.com/office/officeart/2005/8/layout/default"/>
    <dgm:cxn modelId="{AA5E1141-41B1-4CEE-A309-56FA3FC46106}" type="presParOf" srcId="{DC91C6A0-44D3-4DCE-846C-D10DEE8646B6}" destId="{876C1D99-A8F2-4693-AB47-AFBACC1924AD}" srcOrd="4" destOrd="0" presId="urn:microsoft.com/office/officeart/2005/8/layout/default"/>
    <dgm:cxn modelId="{2D28B24F-61DB-45C1-92A8-88B09B46B32F}" type="presParOf" srcId="{DC91C6A0-44D3-4DCE-846C-D10DEE8646B6}" destId="{77DBF148-FAB6-407C-B74D-26D45C7507B9}" srcOrd="5" destOrd="0" presId="urn:microsoft.com/office/officeart/2005/8/layout/default"/>
    <dgm:cxn modelId="{518F695B-DEB6-4B71-AF02-B5D6A06E2D86}" type="presParOf" srcId="{DC91C6A0-44D3-4DCE-846C-D10DEE8646B6}" destId="{548E490F-483A-475F-ABDE-52A6ABABF1CB}" srcOrd="6" destOrd="0" presId="urn:microsoft.com/office/officeart/2005/8/layout/default"/>
    <dgm:cxn modelId="{8A62700A-5952-4D20-8B88-16F515686BC9}" type="presParOf" srcId="{DC91C6A0-44D3-4DCE-846C-D10DEE8646B6}" destId="{FEA81317-A9B1-4A1D-BFD1-F70BB7871EB9}" srcOrd="7" destOrd="0" presId="urn:microsoft.com/office/officeart/2005/8/layout/default"/>
    <dgm:cxn modelId="{72E74E54-0E3F-459F-B68B-7541A3F0BAB8}" type="presParOf" srcId="{DC91C6A0-44D3-4DCE-846C-D10DEE8646B6}" destId="{0E301A21-516A-4454-8710-DC3F8483282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948781-4B8A-4D6E-979C-D7EAA04793F4}">
      <dsp:nvSpPr>
        <dsp:cNvPr id="0" name=""/>
        <dsp:cNvSpPr/>
      </dsp:nvSpPr>
      <dsp:spPr>
        <a:xfrm>
          <a:off x="13055" y="373665"/>
          <a:ext cx="2539999" cy="2751414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Чат родителей , педагогов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персонала                                        </a:t>
          </a:r>
          <a:r>
            <a:rPr lang="ru-RU" sz="1400" kern="1200" dirty="0" err="1" smtClean="0"/>
            <a:t>Вацап</a:t>
          </a:r>
          <a:r>
            <a:rPr lang="ru-RU" sz="1400" kern="1200" dirty="0" smtClean="0"/>
            <a:t> родителей, педагогов, персонала.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Инстаграмм</a:t>
          </a: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Личный прием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Телефон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Ссылки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</a:t>
          </a:r>
          <a:endParaRPr lang="ru-RU" sz="1400" kern="1200" dirty="0"/>
        </a:p>
      </dsp:txBody>
      <dsp:txXfrm>
        <a:off x="13055" y="373665"/>
        <a:ext cx="2539999" cy="2751414"/>
      </dsp:txXfrm>
    </dsp:sp>
    <dsp:sp modelId="{DECD18BA-9F57-46C8-8723-07E40B2127A2}">
      <dsp:nvSpPr>
        <dsp:cNvPr id="0" name=""/>
        <dsp:cNvSpPr/>
      </dsp:nvSpPr>
      <dsp:spPr>
        <a:xfrm>
          <a:off x="2794000" y="431074"/>
          <a:ext cx="2539999" cy="228455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Рабочая группа в составе: медработник , руководитель, методист, врач, позитивно настроенные педагоги, родители, представитель </a:t>
          </a:r>
          <a:r>
            <a:rPr lang="ru-RU" sz="1600" kern="1200" dirty="0" err="1" smtClean="0"/>
            <a:t>Сэс</a:t>
          </a:r>
          <a:r>
            <a:rPr lang="ru-RU" sz="1600" kern="1200" dirty="0" smtClean="0"/>
            <a:t>, психолог</a:t>
          </a:r>
          <a:endParaRPr lang="ru-RU" sz="1600" kern="1200" dirty="0"/>
        </a:p>
      </dsp:txBody>
      <dsp:txXfrm>
        <a:off x="2794000" y="431074"/>
        <a:ext cx="2539999" cy="2284552"/>
      </dsp:txXfrm>
    </dsp:sp>
    <dsp:sp modelId="{876C1D99-A8F2-4693-AB47-AFBACC1924AD}">
      <dsp:nvSpPr>
        <dsp:cNvPr id="0" name=""/>
        <dsp:cNvSpPr/>
      </dsp:nvSpPr>
      <dsp:spPr>
        <a:xfrm>
          <a:off x="5587999" y="732970"/>
          <a:ext cx="2539999" cy="15240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Обратная связь  родителей и сотрудников. Анкетирование « Мое отношение   к вакцинации»</a:t>
          </a:r>
          <a:endParaRPr lang="ru-RU" sz="1800" kern="1200" dirty="0"/>
        </a:p>
      </dsp:txBody>
      <dsp:txXfrm>
        <a:off x="5587999" y="732970"/>
        <a:ext cx="2539999" cy="1524000"/>
      </dsp:txXfrm>
    </dsp:sp>
    <dsp:sp modelId="{548E490F-483A-475F-ABDE-52A6ABABF1CB}">
      <dsp:nvSpPr>
        <dsp:cNvPr id="0" name=""/>
        <dsp:cNvSpPr/>
      </dsp:nvSpPr>
      <dsp:spPr>
        <a:xfrm>
          <a:off x="1397000" y="3124678"/>
          <a:ext cx="2539999" cy="15240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Ежедневный контроль состояния здоровья, получивших вакцину. Свод информации . 100% вакцинация </a:t>
          </a:r>
          <a:endParaRPr lang="ru-RU" sz="1600" kern="1200" dirty="0"/>
        </a:p>
      </dsp:txBody>
      <dsp:txXfrm>
        <a:off x="1397000" y="3124678"/>
        <a:ext cx="2539999" cy="1524000"/>
      </dsp:txXfrm>
    </dsp:sp>
    <dsp:sp modelId="{0E301A21-516A-4454-8710-DC3F8483282F}">
      <dsp:nvSpPr>
        <dsp:cNvPr id="0" name=""/>
        <dsp:cNvSpPr/>
      </dsp:nvSpPr>
      <dsp:spPr>
        <a:xfrm>
          <a:off x="4191000" y="3124678"/>
          <a:ext cx="2539999" cy="15240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Коучинг</a:t>
          </a:r>
          <a:r>
            <a:rPr lang="ru-RU" sz="1600" kern="1200" dirty="0" smtClean="0"/>
            <a:t> и </a:t>
          </a:r>
          <a:r>
            <a:rPr lang="ru-RU" sz="1600" kern="1200" dirty="0" err="1" smtClean="0"/>
            <a:t>менторинг</a:t>
          </a:r>
          <a:r>
            <a:rPr lang="ru-RU" sz="1600" kern="1200" dirty="0" smtClean="0"/>
            <a:t> в </a:t>
          </a:r>
          <a:r>
            <a:rPr lang="ru-RU" sz="1600" kern="1200" dirty="0" err="1" smtClean="0"/>
            <a:t>процессе.Сфокусиовано</a:t>
          </a:r>
          <a:r>
            <a:rPr lang="ru-RU" sz="1600" kern="1200" dirty="0" smtClean="0"/>
            <a:t> на работе с работниками, имеющие страх, переживание, сомнения. </a:t>
          </a:r>
          <a:endParaRPr lang="ru-RU" sz="1600" kern="1200" dirty="0"/>
        </a:p>
      </dsp:txBody>
      <dsp:txXfrm>
        <a:off x="4191000" y="3124678"/>
        <a:ext cx="2539999" cy="152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A1547-55F6-4EEE-806E-EFE8D97D7105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4A32A-6DC5-40C9-8B94-883FCEAB55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2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B4A32A-6DC5-40C9-8B94-883FCEAB555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256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D6B06EC-FF87-4A9E-9E38-6903FCDA9600}" type="datetimeFigureOut">
              <a:rPr lang="ru-RU" smtClean="0"/>
              <a:pPr/>
              <a:t>11.11.2021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E9631D-29C0-44E7-A0F2-C00F31EC48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 spd="slow">
    <p:wheel spokes="8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7049" y="1988840"/>
            <a:ext cx="6775189" cy="236988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«Создание безопасной среды </a:t>
            </a:r>
          </a:p>
          <a:p>
            <a:pPr algn="ctr"/>
            <a:r>
              <a:rPr lang="ru-RU" sz="2800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дошкольной организации»</a:t>
            </a:r>
          </a:p>
          <a:p>
            <a:pPr algn="ctr"/>
            <a:endParaRPr lang="ru-RU" sz="28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cap="none" spc="0" dirty="0" smtClean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Жекеева Алия Раевна</a:t>
            </a:r>
          </a:p>
          <a:p>
            <a:pPr algn="ctr"/>
            <a:r>
              <a:rPr lang="ru-RU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заведующая Дошкольной организации № 15 «Жидек» г.Актобе</a:t>
            </a:r>
            <a:endParaRPr lang="ru-RU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519238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расный коронавирус изолированный дизайн с щитом, коронавирус, вирус,  вектор PNG и вектор пнг для бесплатной загруз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4803"/>
            <a:ext cx="921481" cy="92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19671" y="188640"/>
            <a:ext cx="7320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  создания безопасной среды  для здоровья детей 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сотрудников ДО, связанные с распространением коронавирусной инфекции и вакцинации населения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4"/>
          <p:cNvGraphicFramePr>
            <a:graphicFrameLocks/>
          </p:cNvGraphicFramePr>
          <p:nvPr>
            <p:extLst/>
          </p:nvPr>
        </p:nvGraphicFramePr>
        <p:xfrm>
          <a:off x="395536" y="1484784"/>
          <a:ext cx="8344734" cy="475252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464157">
                  <a:extLst>
                    <a:ext uri="{9D8B030D-6E8A-4147-A177-3AD203B41FA5}">
                      <a16:colId xmlns:a16="http://schemas.microsoft.com/office/drawing/2014/main" val="3582823234"/>
                    </a:ext>
                  </a:extLst>
                </a:gridCol>
                <a:gridCol w="1813655">
                  <a:extLst>
                    <a:ext uri="{9D8B030D-6E8A-4147-A177-3AD203B41FA5}">
                      <a16:colId xmlns:a16="http://schemas.microsoft.com/office/drawing/2014/main" val="1584478614"/>
                    </a:ext>
                  </a:extLst>
                </a:gridCol>
                <a:gridCol w="1946556">
                  <a:extLst>
                    <a:ext uri="{9D8B030D-6E8A-4147-A177-3AD203B41FA5}">
                      <a16:colId xmlns:a16="http://schemas.microsoft.com/office/drawing/2014/main" val="1631848629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141301221"/>
                    </a:ext>
                  </a:extLst>
                </a:gridCol>
                <a:gridCol w="1536190">
                  <a:extLst>
                    <a:ext uri="{9D8B030D-6E8A-4147-A177-3AD203B41FA5}">
                      <a16:colId xmlns:a16="http://schemas.microsoft.com/office/drawing/2014/main" val="781089637"/>
                    </a:ext>
                  </a:extLst>
                </a:gridCol>
              </a:tblGrid>
              <a:tr h="475252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Вирус гуляет по планете.  11 марта 2020 года ВОЗ объявила,</a:t>
                      </a:r>
                      <a:r>
                        <a:rPr lang="ru-RU" sz="1400" baseline="0" dirty="0" smtClean="0"/>
                        <a:t> что вспышка </a:t>
                      </a:r>
                      <a:r>
                        <a:rPr lang="ru-RU" sz="1400" baseline="0" dirty="0" err="1" smtClean="0"/>
                        <a:t>коронавирусной</a:t>
                      </a:r>
                      <a:r>
                        <a:rPr lang="ru-RU" sz="1400" baseline="0" dirty="0" smtClean="0"/>
                        <a:t> инфекции достигла уровня глобальной пандемии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 марта 2020 года ввели первые санитарные ограничения</a:t>
                      </a:r>
                    </a:p>
                    <a:p>
                      <a:r>
                        <a:rPr lang="ru-RU" sz="1400" kern="1200" dirty="0" smtClean="0">
                          <a:effectLst/>
                        </a:rPr>
                        <a:t>Постановления Главного государственного санитарного врача</a:t>
                      </a:r>
                      <a:r>
                        <a:rPr lang="kk-KZ" sz="1400" kern="1200" dirty="0" smtClean="0">
                          <a:effectLst/>
                        </a:rPr>
                        <a:t> РК</a:t>
                      </a:r>
                      <a:r>
                        <a:rPr lang="kk-KZ" sz="1400" kern="1200" baseline="0" dirty="0" smtClean="0">
                          <a:effectLst/>
                        </a:rPr>
                        <a:t> </a:t>
                      </a:r>
                      <a:r>
                        <a:rPr lang="ru-RU" sz="1400" kern="1200" dirty="0" smtClean="0">
                          <a:effectLst/>
                        </a:rPr>
                        <a:t>от 12.03. 2020 г. № 20, во исполнение протокол</a:t>
                      </a:r>
                      <a:r>
                        <a:rPr lang="kk-KZ" sz="1400" kern="1200" dirty="0" smtClean="0">
                          <a:effectLst/>
                        </a:rPr>
                        <a:t>ов</a:t>
                      </a:r>
                      <a:r>
                        <a:rPr lang="ru-RU" sz="1400" kern="1200" dirty="0" smtClean="0">
                          <a:effectLst/>
                        </a:rPr>
                        <a:t> № 1                        от 16.03</a:t>
                      </a:r>
                      <a:r>
                        <a:rPr lang="kk-KZ" sz="1400" kern="1200" dirty="0" smtClean="0">
                          <a:effectLst/>
                        </a:rPr>
                        <a:t>, </a:t>
                      </a:r>
                      <a:r>
                        <a:rPr lang="ru-RU" sz="1400" kern="1200" dirty="0" smtClean="0">
                          <a:effectLst/>
                        </a:rPr>
                        <a:t>№</a:t>
                      </a:r>
                      <a:r>
                        <a:rPr lang="kk-KZ" sz="1400" kern="1200" dirty="0" smtClean="0">
                          <a:effectLst/>
                        </a:rPr>
                        <a:t> </a:t>
                      </a:r>
                      <a:r>
                        <a:rPr lang="ru-RU" sz="1400" kern="1200" dirty="0" smtClean="0">
                          <a:effectLst/>
                        </a:rPr>
                        <a:t>2 от 17.03 </a:t>
                      </a:r>
                      <a:r>
                        <a:rPr lang="kk-KZ" sz="1400" kern="1200" dirty="0" smtClean="0">
                          <a:effectLst/>
                        </a:rPr>
                        <a:t>и </a:t>
                      </a:r>
                      <a:r>
                        <a:rPr lang="ru-RU" sz="1400" kern="1200" dirty="0" smtClean="0">
                          <a:effectLst/>
                        </a:rPr>
                        <a:t>№ 6 от 26.03. 2020 г</a:t>
                      </a:r>
                      <a:r>
                        <a:rPr lang="kk-KZ" sz="1400" kern="1200" dirty="0" smtClean="0">
                          <a:effectLst/>
                        </a:rPr>
                        <a:t>. </a:t>
                      </a:r>
                      <a:r>
                        <a:rPr lang="ru-RU" sz="1400" kern="1200" dirty="0" err="1" smtClean="0">
                          <a:effectLst/>
                        </a:rPr>
                        <a:t>заседани</a:t>
                      </a:r>
                      <a:r>
                        <a:rPr lang="kk-KZ" sz="1400" kern="1200" dirty="0" smtClean="0">
                          <a:effectLst/>
                        </a:rPr>
                        <a:t>й</a:t>
                      </a:r>
                      <a:r>
                        <a:rPr lang="ru-RU" sz="1400" kern="1200" dirty="0" smtClean="0">
                          <a:effectLst/>
                        </a:rPr>
                        <a:t> Государственной комиссии по обеспечению режима ЧС при Президенте РК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 официальным данным на борьбу  с </a:t>
                      </a:r>
                      <a:r>
                        <a:rPr lang="ru-RU" sz="1400" dirty="0" err="1" smtClean="0"/>
                        <a:t>коронавирусом</a:t>
                      </a:r>
                      <a:r>
                        <a:rPr lang="ru-RU" sz="1400" dirty="0" smtClean="0"/>
                        <a:t> Казахстан потратил около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 миллиарда долларов</a:t>
                      </a:r>
                    </a:p>
                    <a:p>
                      <a:r>
                        <a:rPr lang="ru-RU" sz="1400" dirty="0" smtClean="0"/>
                        <a:t>Министерства:</a:t>
                      </a:r>
                    </a:p>
                    <a:p>
                      <a:r>
                        <a:rPr lang="ru-RU" sz="1400" dirty="0" smtClean="0"/>
                        <a:t>Здравохранения-115,4 миллиарда(</a:t>
                      </a:r>
                      <a:r>
                        <a:rPr lang="ru-RU" sz="1400" dirty="0" err="1" smtClean="0"/>
                        <a:t>млд</a:t>
                      </a:r>
                      <a:r>
                        <a:rPr lang="ru-RU" sz="1400" dirty="0" smtClean="0"/>
                        <a:t>);</a:t>
                      </a:r>
                      <a:r>
                        <a:rPr lang="ru-RU" sz="1400" baseline="0" dirty="0" smtClean="0"/>
                        <a:t>  Труда и соцзащиты-71 </a:t>
                      </a:r>
                      <a:r>
                        <a:rPr lang="ru-RU" sz="1400" baseline="0" dirty="0" err="1" smtClean="0"/>
                        <a:t>млр</a:t>
                      </a:r>
                      <a:r>
                        <a:rPr lang="ru-RU" sz="1400" baseline="0" dirty="0" smtClean="0"/>
                        <a:t>; Индустрии – 26,7 </a:t>
                      </a:r>
                      <a:r>
                        <a:rPr lang="ru-RU" sz="1400" baseline="0" dirty="0" err="1" smtClean="0"/>
                        <a:t>млд</a:t>
                      </a:r>
                      <a:r>
                        <a:rPr lang="ru-RU" sz="1400" baseline="0" dirty="0" smtClean="0"/>
                        <a:t>; МВД – 8,1 </a:t>
                      </a:r>
                      <a:r>
                        <a:rPr lang="ru-RU" sz="1400" baseline="0" dirty="0" err="1" smtClean="0"/>
                        <a:t>млд</a:t>
                      </a:r>
                      <a:r>
                        <a:rPr lang="ru-RU" sz="1400" baseline="0" dirty="0" smtClean="0"/>
                        <a:t>; МЮ _ 5,6 мл;, Цифрового развития- 4,1 </a:t>
                      </a:r>
                      <a:r>
                        <a:rPr lang="ru-RU" sz="1400" baseline="0" dirty="0" err="1" smtClean="0"/>
                        <a:t>млд</a:t>
                      </a:r>
                      <a:r>
                        <a:rPr lang="ru-RU" sz="1400" baseline="0" dirty="0" smtClean="0"/>
                        <a:t>; Обороны- 1,3 </a:t>
                      </a:r>
                      <a:r>
                        <a:rPr lang="ru-RU" sz="1400" baseline="0" dirty="0" err="1" smtClean="0"/>
                        <a:t>млд</a:t>
                      </a:r>
                      <a:r>
                        <a:rPr lang="ru-RU" sz="1400" baseline="0" dirty="0" smtClean="0"/>
                        <a:t>; Информации -200 млн тенге.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Организации образования перешли на дистанционное обучение</a:t>
                      </a:r>
                    </a:p>
                    <a:p>
                      <a:r>
                        <a:rPr lang="ru-RU" sz="1400" dirty="0" smtClean="0"/>
                        <a:t> </a:t>
                      </a:r>
                    </a:p>
                    <a:p>
                      <a:endParaRPr lang="ru-RU" sz="1400" dirty="0" smtClean="0"/>
                    </a:p>
                    <a:p>
                      <a:pPr hangingPunct="0"/>
                      <a:r>
                        <a:rPr lang="ru-RU" sz="1400" kern="1200" dirty="0" smtClean="0">
                          <a:effectLst/>
                        </a:rPr>
                        <a:t>Об усилении мер по недопущению</a:t>
                      </a:r>
                    </a:p>
                    <a:p>
                      <a:pPr hangingPunct="0"/>
                      <a:r>
                        <a:rPr lang="ru-RU" sz="1400" kern="1200" dirty="0" smtClean="0">
                          <a:effectLst/>
                        </a:rPr>
                        <a:t>распространения </a:t>
                      </a:r>
                      <a:r>
                        <a:rPr lang="ru-RU" sz="1400" kern="1200" dirty="0" err="1" smtClean="0">
                          <a:effectLst/>
                        </a:rPr>
                        <a:t>коронавирусной</a:t>
                      </a:r>
                      <a:r>
                        <a:rPr lang="ru-RU" sz="1400" kern="1200" dirty="0" smtClean="0">
                          <a:effectLst/>
                        </a:rPr>
                        <a:t> </a:t>
                      </a:r>
                    </a:p>
                    <a:p>
                      <a:pPr hangingPunct="0"/>
                      <a:r>
                        <a:rPr lang="ru-RU" sz="1400" kern="1200" dirty="0" smtClean="0">
                          <a:effectLst/>
                        </a:rPr>
                        <a:t>инфекции COVID-19 в организациях </a:t>
                      </a:r>
                    </a:p>
                    <a:p>
                      <a:r>
                        <a:rPr lang="ru-RU" sz="1400" kern="1200" dirty="0" smtClean="0">
                          <a:effectLst/>
                        </a:rPr>
                        <a:t>образования</a:t>
                      </a:r>
                    </a:p>
                    <a:p>
                      <a:r>
                        <a:rPr lang="kk-KZ" sz="1400" kern="1200" dirty="0" smtClean="0">
                          <a:effectLst/>
                        </a:rPr>
                        <a:t>14.03.2020-ғы № 108 </a:t>
                      </a:r>
                      <a:r>
                        <a:rPr lang="ru-RU" sz="1400" kern="1200" dirty="0" smtClean="0">
                          <a:effectLst/>
                        </a:rPr>
                        <a:t> </a:t>
                      </a:r>
                      <a:endParaRPr lang="ru-RU" sz="1400" dirty="0" smtClean="0"/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ru-RU" sz="1400" kern="1200" dirty="0" smtClean="0">
                          <a:effectLst/>
                        </a:rPr>
                        <a:t>Об усилении мер по недопущению </a:t>
                      </a:r>
                    </a:p>
                    <a:p>
                      <a:pPr hangingPunct="0"/>
                      <a:r>
                        <a:rPr lang="ru-RU" sz="1400" kern="1200" dirty="0" smtClean="0">
                          <a:effectLst/>
                        </a:rPr>
                        <a:t>распространения </a:t>
                      </a:r>
                      <a:r>
                        <a:rPr lang="ru-RU" sz="1400" kern="1200" dirty="0" err="1" smtClean="0">
                          <a:effectLst/>
                        </a:rPr>
                        <a:t>коронавирусной</a:t>
                      </a:r>
                      <a:r>
                        <a:rPr lang="ru-RU" sz="1400" kern="1200" dirty="0" smtClean="0">
                          <a:effectLst/>
                        </a:rPr>
                        <a:t> инфекции</a:t>
                      </a:r>
                    </a:p>
                    <a:p>
                      <a:pPr hangingPunct="0"/>
                      <a:r>
                        <a:rPr lang="ru-RU" sz="1400" kern="1200" dirty="0" smtClean="0">
                          <a:effectLst/>
                        </a:rPr>
                        <a:t>COVID-19  в организациях образования</a:t>
                      </a:r>
                      <a:r>
                        <a:rPr lang="kk-KZ" sz="1400" kern="1200" dirty="0" smtClean="0">
                          <a:effectLst/>
                        </a:rPr>
                        <a:t>,  </a:t>
                      </a:r>
                      <a:endParaRPr lang="ru-RU" sz="1400" kern="1200" dirty="0" smtClean="0">
                        <a:effectLst/>
                      </a:endParaRPr>
                    </a:p>
                    <a:p>
                      <a:pPr hangingPunct="0"/>
                      <a:r>
                        <a:rPr lang="kk-KZ" sz="1400" kern="1200" dirty="0" smtClean="0">
                          <a:effectLst/>
                        </a:rPr>
                        <a:t>на период пандемии</a:t>
                      </a:r>
                      <a:endParaRPr lang="ru-RU" sz="1400" kern="1200" dirty="0" smtClean="0">
                        <a:effectLst/>
                      </a:endParaRPr>
                    </a:p>
                    <a:p>
                      <a:r>
                        <a:rPr lang="ru-RU" sz="1400" dirty="0" smtClean="0"/>
                        <a:t>Пп5,6 п1 приказа министра образования  РК </a:t>
                      </a:r>
                      <a:r>
                        <a:rPr lang="ru-RU" sz="1400" kern="1200" dirty="0" smtClean="0">
                          <a:effectLst/>
                        </a:rPr>
                        <a:t>№ </a:t>
                      </a:r>
                      <a:r>
                        <a:rPr lang="ru-RU" sz="1400" kern="1200" dirty="0" err="1" smtClean="0">
                          <a:effectLst/>
                        </a:rPr>
                        <a:t>исх</a:t>
                      </a:r>
                      <a:r>
                        <a:rPr lang="ru-RU" sz="1400" kern="1200" dirty="0" smtClean="0">
                          <a:effectLst/>
                        </a:rPr>
                        <a:t>: 121   от: 31.03.2020</a:t>
                      </a:r>
                      <a:r>
                        <a:rPr lang="en-US" sz="1400" kern="1200" dirty="0" smtClean="0">
                          <a:effectLst/>
                        </a:rPr>
                        <a:t>? </a:t>
                      </a:r>
                      <a:r>
                        <a:rPr lang="ru-RU" sz="1400" kern="1200" dirty="0" smtClean="0">
                          <a:effectLst/>
                        </a:rPr>
                        <a:t>№</a:t>
                      </a:r>
                      <a:r>
                        <a:rPr lang="en-US" sz="1400" kern="1200" dirty="0" smtClean="0">
                          <a:effectLst/>
                        </a:rPr>
                        <a:t>25</a:t>
                      </a:r>
                      <a:r>
                        <a:rPr lang="ru-RU" sz="1400" kern="1200" dirty="0" smtClean="0">
                          <a:effectLst/>
                        </a:rPr>
                        <a:t> от 09.07.2021г., </a:t>
                      </a:r>
                      <a:r>
                        <a:rPr lang="ru-RU" sz="1400" kern="1200" baseline="0" dirty="0" smtClean="0">
                          <a:effectLst/>
                        </a:rPr>
                        <a:t> от  </a:t>
                      </a:r>
                      <a:r>
                        <a:rPr lang="en-US" sz="1400" kern="1200" dirty="0" smtClean="0">
                          <a:effectLst/>
                        </a:rPr>
                        <a:t> </a:t>
                      </a:r>
                      <a:r>
                        <a:rPr lang="ru-RU" sz="1400" kern="1200" dirty="0" smtClean="0">
                          <a:effectLst/>
                        </a:rPr>
                        <a:t>№</a:t>
                      </a:r>
                      <a:r>
                        <a:rPr lang="en-US" sz="1400" kern="1200" dirty="0" smtClean="0">
                          <a:effectLst/>
                        </a:rPr>
                        <a:t>26</a:t>
                      </a:r>
                      <a:r>
                        <a:rPr lang="ru-RU" sz="1400" kern="1200" dirty="0" smtClean="0">
                          <a:effectLst/>
                        </a:rPr>
                        <a:t> от 15.07.2021г.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795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1274156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944075722"/>
              </p:ext>
            </p:extLst>
          </p:nvPr>
        </p:nvGraphicFramePr>
        <p:xfrm>
          <a:off x="548640" y="719667"/>
          <a:ext cx="3375288" cy="2925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250230671"/>
              </p:ext>
            </p:extLst>
          </p:nvPr>
        </p:nvGraphicFramePr>
        <p:xfrm>
          <a:off x="4065814" y="404664"/>
          <a:ext cx="4610641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752885771"/>
              </p:ext>
            </p:extLst>
          </p:nvPr>
        </p:nvGraphicFramePr>
        <p:xfrm>
          <a:off x="215537" y="4219304"/>
          <a:ext cx="3722914" cy="2638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3664404600"/>
              </p:ext>
            </p:extLst>
          </p:nvPr>
        </p:nvGraphicFramePr>
        <p:xfrm>
          <a:off x="5220072" y="4077072"/>
          <a:ext cx="3164477" cy="2612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929538693"/>
      </p:ext>
    </p:extLst>
  </p:cSld>
  <p:clrMapOvr>
    <a:masterClrMapping/>
  </p:clrMapOvr>
  <p:transition spd="slow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9528" y="4274784"/>
            <a:ext cx="2908898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Работа с кадрами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965940" y="4851653"/>
            <a:ext cx="2592288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Изучение НПА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934240" y="1196959"/>
            <a:ext cx="2989688" cy="707886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Анализ исходной ситуации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88287"/>
            <a:ext cx="3744416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Организационный этап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860032" y="279768"/>
            <a:ext cx="3744416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Создание рабочей группы</a:t>
            </a:r>
            <a:endParaRPr lang="ru-RU" sz="2400" dirty="0"/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4139952" y="288287"/>
            <a:ext cx="489204" cy="484632"/>
          </a:xfrm>
          <a:prstGeom prst="strip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099127" y="1196959"/>
            <a:ext cx="2908898" cy="83099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Реализация плана действий</a:t>
            </a:r>
            <a:endParaRPr lang="ru-RU" sz="2400" dirty="0"/>
          </a:p>
        </p:txBody>
      </p:sp>
      <p:sp>
        <p:nvSpPr>
          <p:cNvPr id="9" name="Штриховая стрелка вправо 8"/>
          <p:cNvSpPr/>
          <p:nvPr/>
        </p:nvSpPr>
        <p:spPr>
          <a:xfrm rot="5400000">
            <a:off x="6153495" y="770998"/>
            <a:ext cx="353911" cy="357754"/>
          </a:xfrm>
          <a:prstGeom prst="strip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Штриховая стрелка вправо 9"/>
          <p:cNvSpPr/>
          <p:nvPr/>
        </p:nvSpPr>
        <p:spPr>
          <a:xfrm rot="5400000">
            <a:off x="1966842" y="2038430"/>
            <a:ext cx="353911" cy="357754"/>
          </a:xfrm>
          <a:prstGeom prst="strip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547664" y="2440052"/>
            <a:ext cx="2376264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Изучение посещаемости и заболеваемости детей и сотрудников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321196" y="2320579"/>
            <a:ext cx="2376264" cy="147732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Обеспечение условий по выполнению санитарно-эпидемиологического режима в ДО</a:t>
            </a:r>
            <a:endParaRPr lang="ru-RU" dirty="0"/>
          </a:p>
        </p:txBody>
      </p:sp>
      <p:sp>
        <p:nvSpPr>
          <p:cNvPr id="13" name="Штриховая стрелка вправо 12"/>
          <p:cNvSpPr/>
          <p:nvPr/>
        </p:nvSpPr>
        <p:spPr>
          <a:xfrm rot="5400000">
            <a:off x="4264006" y="1948500"/>
            <a:ext cx="353911" cy="357754"/>
          </a:xfrm>
          <a:prstGeom prst="strip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133177"/>
      </p:ext>
    </p:extLst>
  </p:cSld>
  <p:clrMapOvr>
    <a:masterClrMapping/>
  </p:clrMapOvr>
  <p:transition spd="slow"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115616" y="188641"/>
            <a:ext cx="7704856" cy="2304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миссии и приоритетов для внесения изменений в стратегию ДО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ПГСВ-26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пост.гл.сан.врача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15.07.2021г.пп.14п.3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Анализ заболеваемости детей и сотрудников.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Мониторинг посещаемости детей.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3.Создание рабочей группы , плана действий, срока осуществления внесения изменения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информирование родителей посредством электронных средств просвещения, страницы на сайте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инстаграмма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SOOM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5.Коучинг для родителей и сотрудников по теме «Профилактика , личная ответственность каждого за всех, коллективный иммунитет, вакцинация» 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115616" y="2600846"/>
            <a:ext cx="3416606" cy="38884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ДО 11 групп, из них 3 коррекционные  группы. Мощность составляет 280 детей.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Работают сотрудников 70, из них 40 педагогов.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последних 6 месяцев(1 полугодие) 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Закрывались на карантин 5 групп., .контактные -75 детей, 9 педагогов, 5 помощников воспитателя. 2 случая – контактные дети, , 2 случая – положительный результат ПЦР у помощников воспитателей, 1 случай- без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симптомное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заболевание 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Резко увеличилось число заболевших в разрезе 6 мес.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Посещаемость детей уменьшилась(в разрезе 6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пропусков сотрудниками по причине болезни( в разрезе 6 мес.)</a:t>
            </a:r>
          </a:p>
        </p:txBody>
      </p:sp>
      <p:graphicFrame>
        <p:nvGraphicFramePr>
          <p:cNvPr id="6" name="Объект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9252949"/>
              </p:ext>
            </p:extLst>
          </p:nvPr>
        </p:nvGraphicFramePr>
        <p:xfrm>
          <a:off x="4860032" y="2780928"/>
          <a:ext cx="4104455" cy="159254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48073">
                  <a:extLst>
                    <a:ext uri="{9D8B030D-6E8A-4147-A177-3AD203B41FA5}">
                      <a16:colId xmlns:a16="http://schemas.microsoft.com/office/drawing/2014/main" val="3214347781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389577855"/>
                    </a:ext>
                  </a:extLst>
                </a:gridCol>
                <a:gridCol w="950505">
                  <a:extLst>
                    <a:ext uri="{9D8B030D-6E8A-4147-A177-3AD203B41FA5}">
                      <a16:colId xmlns:a16="http://schemas.microsoft.com/office/drawing/2014/main" val="64652497"/>
                    </a:ext>
                  </a:extLst>
                </a:gridCol>
                <a:gridCol w="820891">
                  <a:extLst>
                    <a:ext uri="{9D8B030D-6E8A-4147-A177-3AD203B41FA5}">
                      <a16:colId xmlns:a16="http://schemas.microsoft.com/office/drawing/2014/main" val="3917590870"/>
                    </a:ext>
                  </a:extLst>
                </a:gridCol>
                <a:gridCol w="820891">
                  <a:extLst>
                    <a:ext uri="{9D8B030D-6E8A-4147-A177-3AD203B41FA5}">
                      <a16:colId xmlns:a16="http://schemas.microsoft.com/office/drawing/2014/main" val="1950406555"/>
                    </a:ext>
                  </a:extLst>
                </a:gridCol>
              </a:tblGrid>
              <a:tr h="72008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Всего работников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Получили вакцину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</a:t>
                      </a:r>
                      <a:r>
                        <a:rPr lang="ru-RU" sz="1200" baseline="0" dirty="0" smtClean="0"/>
                        <a:t> подлежат вакцинации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Подлежат вакцинации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Временный </a:t>
                      </a:r>
                      <a:r>
                        <a:rPr lang="ru-RU" sz="1200" dirty="0" err="1" smtClean="0"/>
                        <a:t>медотвод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465571"/>
                  </a:ext>
                </a:extLst>
              </a:tr>
              <a:tr h="76958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70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52(74,2%)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02 (2,8%)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16(22.8%)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8 (11,4%)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32580"/>
                  </a:ext>
                </a:extLst>
              </a:tr>
            </a:tbl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5652120" y="4869160"/>
            <a:ext cx="2376264" cy="129614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10.08.2021 года  довести до 95%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766896"/>
      </p:ext>
    </p:extLst>
  </p:cSld>
  <p:clrMapOvr>
    <a:masterClrMapping/>
  </p:clrMapOvr>
  <p:transition spd="slow"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259632" y="365125"/>
            <a:ext cx="7416824" cy="110081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Коучинг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менторинг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Способы вовлечения  педагогов, воспитанников и родителей  в вопросы развития 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дошкольной организации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задача стратегического плана ДО- это:</a:t>
            </a:r>
            <a:b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Охрана жизни и здоровья детей, создание безопасных условий .(Кодекс о здоровье народа) 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2.Создание безопасных условий труда работников (Трудовой кодекс РК,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труд.договор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3.Просветительская работа «Необходимость и важность вакцинации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366016254"/>
              </p:ext>
            </p:extLst>
          </p:nvPr>
        </p:nvGraphicFramePr>
        <p:xfrm>
          <a:off x="579767" y="1844824"/>
          <a:ext cx="8128000" cy="4767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1850936"/>
      </p:ext>
    </p:extLst>
  </p:cSld>
  <p:clrMapOvr>
    <a:masterClrMapping/>
  </p:clrMapOvr>
  <p:transition spd="slow"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949724094"/>
              </p:ext>
            </p:extLst>
          </p:nvPr>
        </p:nvGraphicFramePr>
        <p:xfrm>
          <a:off x="179512" y="332656"/>
          <a:ext cx="259228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70438079"/>
              </p:ext>
            </p:extLst>
          </p:nvPr>
        </p:nvGraphicFramePr>
        <p:xfrm>
          <a:off x="6300192" y="548680"/>
          <a:ext cx="273630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78566522"/>
              </p:ext>
            </p:extLst>
          </p:nvPr>
        </p:nvGraphicFramePr>
        <p:xfrm>
          <a:off x="323528" y="4293096"/>
          <a:ext cx="3816424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85967052"/>
              </p:ext>
            </p:extLst>
          </p:nvPr>
        </p:nvGraphicFramePr>
        <p:xfrm>
          <a:off x="5004048" y="4149080"/>
          <a:ext cx="388843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988548555"/>
              </p:ext>
            </p:extLst>
          </p:nvPr>
        </p:nvGraphicFramePr>
        <p:xfrm>
          <a:off x="2843808" y="1268760"/>
          <a:ext cx="3384375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976526239"/>
      </p:ext>
    </p:extLst>
  </p:cSld>
  <p:clrMapOvr>
    <a:masterClrMapping/>
  </p:clrMapOvr>
  <p:transition spd="slow"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9552" y="441539"/>
            <a:ext cx="8208912" cy="5507740"/>
            <a:chOff x="2249958" y="1137324"/>
            <a:chExt cx="8502517" cy="4748630"/>
          </a:xfrm>
        </p:grpSpPr>
        <p:sp>
          <p:nvSpPr>
            <p:cNvPr id="3" name="Полилиния 2"/>
            <p:cNvSpPr/>
            <p:nvPr/>
          </p:nvSpPr>
          <p:spPr>
            <a:xfrm>
              <a:off x="2755986" y="1137324"/>
              <a:ext cx="3990719" cy="2458669"/>
            </a:xfrm>
            <a:custGeom>
              <a:avLst/>
              <a:gdLst>
                <a:gd name="connsiteX0" fmla="*/ 0 w 3147338"/>
                <a:gd name="connsiteY0" fmla="*/ 1573669 h 3147338"/>
                <a:gd name="connsiteX1" fmla="*/ 1573669 w 3147338"/>
                <a:gd name="connsiteY1" fmla="*/ 0 h 3147338"/>
                <a:gd name="connsiteX2" fmla="*/ 3147338 w 3147338"/>
                <a:gd name="connsiteY2" fmla="*/ 1573669 h 3147338"/>
                <a:gd name="connsiteX3" fmla="*/ 1573669 w 3147338"/>
                <a:gd name="connsiteY3" fmla="*/ 3147338 h 3147338"/>
                <a:gd name="connsiteX4" fmla="*/ 0 w 3147338"/>
                <a:gd name="connsiteY4" fmla="*/ 1573669 h 3147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338" h="3147338">
                  <a:moveTo>
                    <a:pt x="0" y="1573669"/>
                  </a:moveTo>
                  <a:cubicBezTo>
                    <a:pt x="0" y="704556"/>
                    <a:pt x="704556" y="0"/>
                    <a:pt x="1573669" y="0"/>
                  </a:cubicBezTo>
                  <a:cubicBezTo>
                    <a:pt x="2442782" y="0"/>
                    <a:pt x="3147338" y="704556"/>
                    <a:pt x="3147338" y="1573669"/>
                  </a:cubicBezTo>
                  <a:cubicBezTo>
                    <a:pt x="3147338" y="2442782"/>
                    <a:pt x="2442782" y="3147338"/>
                    <a:pt x="1573669" y="3147338"/>
                  </a:cubicBezTo>
                  <a:cubicBezTo>
                    <a:pt x="704556" y="3147338"/>
                    <a:pt x="0" y="2442782"/>
                    <a:pt x="0" y="1573669"/>
                  </a:cubicBez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419645" tIns="550784" rIns="419646" bIns="1180252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 smtClean="0"/>
                <a:t>Родители</a:t>
              </a:r>
              <a:r>
                <a:rPr lang="ru-RU" sz="1400" kern="1200" dirty="0" smtClean="0"/>
                <a:t> спокойны за детей. </a:t>
              </a:r>
              <a:endParaRPr lang="ru-RU" sz="4000" kern="1200" dirty="0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4282524" y="2937742"/>
              <a:ext cx="6469951" cy="2948212"/>
            </a:xfrm>
            <a:custGeom>
              <a:avLst/>
              <a:gdLst>
                <a:gd name="connsiteX0" fmla="*/ 0 w 6469951"/>
                <a:gd name="connsiteY0" fmla="*/ 1573669 h 3147338"/>
                <a:gd name="connsiteX1" fmla="*/ 3234976 w 6469951"/>
                <a:gd name="connsiteY1" fmla="*/ 0 h 3147338"/>
                <a:gd name="connsiteX2" fmla="*/ 6469952 w 6469951"/>
                <a:gd name="connsiteY2" fmla="*/ 1573669 h 3147338"/>
                <a:gd name="connsiteX3" fmla="*/ 3234976 w 6469951"/>
                <a:gd name="connsiteY3" fmla="*/ 3147338 h 3147338"/>
                <a:gd name="connsiteX4" fmla="*/ 0 w 6469951"/>
                <a:gd name="connsiteY4" fmla="*/ 1573669 h 3147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9951" h="3147338">
                  <a:moveTo>
                    <a:pt x="0" y="1573669"/>
                  </a:moveTo>
                  <a:cubicBezTo>
                    <a:pt x="0" y="704556"/>
                    <a:pt x="1448348" y="0"/>
                    <a:pt x="3234976" y="0"/>
                  </a:cubicBezTo>
                  <a:cubicBezTo>
                    <a:pt x="5021604" y="0"/>
                    <a:pt x="6469952" y="704556"/>
                    <a:pt x="6469952" y="1573669"/>
                  </a:cubicBezTo>
                  <a:cubicBezTo>
                    <a:pt x="6469952" y="2442782"/>
                    <a:pt x="5021604" y="3147338"/>
                    <a:pt x="3234976" y="3147338"/>
                  </a:cubicBezTo>
                  <a:cubicBezTo>
                    <a:pt x="1448348" y="3147338"/>
                    <a:pt x="0" y="2442782"/>
                    <a:pt x="0" y="1573669"/>
                  </a:cubicBezTo>
                  <a:close/>
                </a:path>
              </a:pathLst>
            </a:custGeom>
            <a:solidFill>
              <a:srgbClr val="33CC33">
                <a:alpha val="50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1978727" tIns="813062" rIns="609254" bIns="603241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kern="1200" smtClean="0"/>
                <a:t>Дети </a:t>
              </a:r>
              <a:r>
                <a:rPr lang="ru-RU" sz="1600" kern="1200" smtClean="0"/>
                <a:t>получат </a:t>
              </a:r>
              <a:r>
                <a:rPr lang="ru-RU" sz="1600" kern="1200" dirty="0" smtClean="0"/>
                <a:t>возможности  нахождения в безопасной среде для воспитания,, обучения, развития.    </a:t>
              </a:r>
              <a:r>
                <a:rPr lang="ru-RU" sz="3600" kern="1200" dirty="0" smtClean="0"/>
                <a:t> </a:t>
              </a:r>
              <a:endParaRPr lang="ru-RU" sz="3600" kern="1200" dirty="0"/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2249958" y="3120037"/>
              <a:ext cx="3549725" cy="2611460"/>
            </a:xfrm>
            <a:custGeom>
              <a:avLst/>
              <a:gdLst>
                <a:gd name="connsiteX0" fmla="*/ 0 w 3549725"/>
                <a:gd name="connsiteY0" fmla="*/ 1573669 h 3147338"/>
                <a:gd name="connsiteX1" fmla="*/ 1774863 w 3549725"/>
                <a:gd name="connsiteY1" fmla="*/ 0 h 3147338"/>
                <a:gd name="connsiteX2" fmla="*/ 3549726 w 3549725"/>
                <a:gd name="connsiteY2" fmla="*/ 1573669 h 3147338"/>
                <a:gd name="connsiteX3" fmla="*/ 1774863 w 3549725"/>
                <a:gd name="connsiteY3" fmla="*/ 3147338 h 3147338"/>
                <a:gd name="connsiteX4" fmla="*/ 0 w 3549725"/>
                <a:gd name="connsiteY4" fmla="*/ 1573669 h 3147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9725" h="3147338">
                  <a:moveTo>
                    <a:pt x="0" y="1573669"/>
                  </a:moveTo>
                  <a:cubicBezTo>
                    <a:pt x="0" y="704556"/>
                    <a:pt x="794633" y="0"/>
                    <a:pt x="1774863" y="0"/>
                  </a:cubicBezTo>
                  <a:cubicBezTo>
                    <a:pt x="2755093" y="0"/>
                    <a:pt x="3549726" y="704556"/>
                    <a:pt x="3549726" y="1573669"/>
                  </a:cubicBezTo>
                  <a:cubicBezTo>
                    <a:pt x="3549726" y="2442782"/>
                    <a:pt x="2755093" y="3147338"/>
                    <a:pt x="1774863" y="3147338"/>
                  </a:cubicBezTo>
                  <a:cubicBezTo>
                    <a:pt x="794633" y="3147338"/>
                    <a:pt x="0" y="2442782"/>
                    <a:pt x="0" y="1573669"/>
                  </a:cubicBezTo>
                  <a:close/>
                </a:path>
              </a:pathLst>
            </a:custGeom>
            <a:solidFill>
              <a:srgbClr val="00B0F0">
                <a:alpha val="50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34265" tIns="813062" rIns="1085625" bIns="603241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kern="1200" dirty="0" smtClean="0"/>
                <a:t>Педагоги</a:t>
              </a:r>
              <a:r>
                <a:rPr lang="ru-RU" sz="1200" kern="1200" dirty="0" smtClean="0"/>
                <a:t>       </a:t>
              </a:r>
              <a:r>
                <a:rPr lang="ru-RU" sz="1400" kern="1200" dirty="0" smtClean="0"/>
                <a:t>                уменьшиться риск заболевания </a:t>
              </a:r>
              <a:endParaRPr lang="ru-RU" sz="4000" kern="1200" dirty="0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547664" y="3429000"/>
            <a:ext cx="24910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95% получивших вакцину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3105835"/>
            <a:ext cx="27034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Всеобщая вакцинация – путь к здоровому обществу </a:t>
            </a:r>
          </a:p>
        </p:txBody>
      </p:sp>
    </p:spTree>
    <p:extLst>
      <p:ext uri="{BB962C8B-B14F-4D97-AF65-F5344CB8AC3E}">
        <p14:creationId xmlns:p14="http://schemas.microsoft.com/office/powerpoint/2010/main" val="1683302754"/>
      </p:ext>
    </p:extLst>
  </p:cSld>
  <p:clrMapOvr>
    <a:masterClrMapping/>
  </p:clrMapOvr>
  <p:transition spd="slow"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3726</TotalTime>
  <Words>563</Words>
  <Application>Microsoft Office PowerPoint</Application>
  <PresentationFormat>Экран (4:3)</PresentationFormat>
  <Paragraphs>92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логопед</dc:creator>
  <cp:lastModifiedBy>User</cp:lastModifiedBy>
  <cp:revision>601</cp:revision>
  <dcterms:created xsi:type="dcterms:W3CDTF">2012-08-14T06:47:31Z</dcterms:created>
  <dcterms:modified xsi:type="dcterms:W3CDTF">2021-11-11T13:25:02Z</dcterms:modified>
</cp:coreProperties>
</file>