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90" r:id="rId2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7" d="100"/>
          <a:sy n="57" d="100"/>
        </p:scale>
        <p:origin x="11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0D5A75E-F5FC-4C99-9C17-541B9CC5C47D}" type="datetimeFigureOut">
              <a:rPr lang="ru-RU" smtClean="0"/>
              <a:t>15.04.2021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549845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0D5A75E-F5FC-4C99-9C17-541B9CC5C47D}" type="datetimeFigureOut">
              <a:rPr lang="ru-RU" smtClean="0"/>
              <a:t>15.04.2021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2406559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0D5A75E-F5FC-4C99-9C17-541B9CC5C47D}" type="datetimeFigureOut">
              <a:rPr lang="ru-RU" smtClean="0"/>
              <a:t>15.04.2021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61491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0D5A75E-F5FC-4C99-9C17-541B9CC5C47D}" type="datetimeFigureOut">
              <a:rPr lang="ru-RU" smtClean="0"/>
              <a:t>15.04.2021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318539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0D5A75E-F5FC-4C99-9C17-541B9CC5C47D}" type="datetimeFigureOut">
              <a:rPr lang="ru-RU" smtClean="0"/>
              <a:t>15.04.2021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3078067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0D5A75E-F5FC-4C99-9C17-541B9CC5C47D}" type="datetimeFigureOut">
              <a:rPr lang="ru-RU" smtClean="0"/>
              <a:t>15.04.2021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195127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0D5A75E-F5FC-4C99-9C17-541B9CC5C47D}" type="datetimeFigureOut">
              <a:rPr lang="ru-RU" smtClean="0"/>
              <a:t>15.04.2021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3134119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0D5A75E-F5FC-4C99-9C17-541B9CC5C47D}" type="datetimeFigureOut">
              <a:rPr lang="ru-RU" smtClean="0"/>
              <a:t>15.04.2021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1954298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0D5A75E-F5FC-4C99-9C17-541B9CC5C47D}" type="datetimeFigureOut">
              <a:rPr lang="ru-RU" smtClean="0"/>
              <a:t>15.04.2021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1366667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0D5A75E-F5FC-4C99-9C17-541B9CC5C47D}" type="datetimeFigureOut">
              <a:rPr lang="ru-RU" smtClean="0"/>
              <a:t>15.04.2021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37901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0D5A75E-F5FC-4C99-9C17-541B9CC5C47D}" type="datetimeFigureOut">
              <a:rPr lang="ru-RU" smtClean="0"/>
              <a:t>15.04.2021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FBFB01-0C09-4F29-B1E1-270B3039EB72}" type="slidenum">
              <a:rPr lang="ru-RU" smtClean="0"/>
              <a:t>‹#›</a:t>
            </a:fld>
            <a:endParaRPr lang="ru-RU"/>
          </a:p>
        </p:txBody>
      </p:sp>
    </p:spTree>
    <p:extLst>
      <p:ext uri="{BB962C8B-B14F-4D97-AF65-F5344CB8AC3E}">
        <p14:creationId xmlns:p14="http://schemas.microsoft.com/office/powerpoint/2010/main" val="1511219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5A75E-F5FC-4C99-9C17-541B9CC5C47D}" type="datetimeFigureOut">
              <a:rPr lang="ru-RU" smtClean="0"/>
              <a:t>15.04.2021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FBFB01-0C09-4F29-B1E1-270B3039EB72}" type="slidenum">
              <a:rPr lang="ru-RU" smtClean="0"/>
              <a:t>‹#›</a:t>
            </a:fld>
            <a:endParaRPr lang="ru-RU"/>
          </a:p>
        </p:txBody>
      </p:sp>
    </p:spTree>
    <p:extLst>
      <p:ext uri="{BB962C8B-B14F-4D97-AF65-F5344CB8AC3E}">
        <p14:creationId xmlns:p14="http://schemas.microsoft.com/office/powerpoint/2010/main" val="2248271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kk.wikipedia.org/wiki/%D0%98%D0%BE%D0%BD" TargetMode="External"/><Relationship Id="rId2" Type="http://schemas.openxmlformats.org/officeDocument/2006/relationships/hyperlink" Target="https://kk.wikipedia.org/wiki/%D0%A6%D0%B8%D0%BA%D0%BB" TargetMode="External"/><Relationship Id="rId1" Type="http://schemas.openxmlformats.org/officeDocument/2006/relationships/slideLayout" Target="../slideLayouts/slideLayout7.xml"/><Relationship Id="rId6" Type="http://schemas.openxmlformats.org/officeDocument/2006/relationships/hyperlink" Target="https://kk.wikipedia.org/wiki/%D0%A6%D0%B8%D0%BA%D0%BB%D0%BE%D1%82%D1%80%D0%BE%D0%BD#cite_note-1" TargetMode="External"/><Relationship Id="rId5" Type="http://schemas.openxmlformats.org/officeDocument/2006/relationships/hyperlink" Target="https://kk.wikipedia.org/w/index.php?title=%D0%9F%D1%80%D0%BE%D1%82%D0%BE%D0%BD%D0%B4%D0%B0%D1%80&amp;action=edit&amp;redlink=1" TargetMode="External"/><Relationship Id="rId4" Type="http://schemas.openxmlformats.org/officeDocument/2006/relationships/hyperlink" Target="https://kk.wikipedia.org/wiki/193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59467" y="2556933"/>
            <a:ext cx="9262533" cy="707886"/>
          </a:xfrm>
          <a:prstGeom prst="rect">
            <a:avLst/>
          </a:prstGeom>
          <a:noFill/>
        </p:spPr>
        <p:txBody>
          <a:bodyPr wrap="square" rtlCol="0">
            <a:spAutoFit/>
          </a:bodyPr>
          <a:lstStyle/>
          <a:p>
            <a:pPr algn="ctr"/>
            <a:r>
              <a:rPr lang="kk-KZ" sz="4000" dirty="0" smtClean="0">
                <a:latin typeface="Times New Roman" panose="02020603050405020304" pitchFamily="18" charset="0"/>
                <a:cs typeface="Times New Roman" panose="02020603050405020304" pitchFamily="18" charset="0"/>
              </a:rPr>
              <a:t>Лоренц күші. Циклотрон</a:t>
            </a:r>
            <a:endParaRPr lang="ru-RU"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5438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657" t="11459" r="6141" b="16088"/>
          <a:stretch/>
        </p:blipFill>
        <p:spPr>
          <a:xfrm>
            <a:off x="880533" y="508000"/>
            <a:ext cx="9973734" cy="6231095"/>
          </a:xfrm>
          <a:prstGeom prst="rect">
            <a:avLst/>
          </a:prstGeom>
        </p:spPr>
      </p:pic>
    </p:spTree>
    <p:extLst>
      <p:ext uri="{BB962C8B-B14F-4D97-AF65-F5344CB8AC3E}">
        <p14:creationId xmlns:p14="http://schemas.microsoft.com/office/powerpoint/2010/main" val="1554936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397" t="28820" r="6010" b="42013"/>
          <a:stretch/>
        </p:blipFill>
        <p:spPr>
          <a:xfrm>
            <a:off x="423333" y="863599"/>
            <a:ext cx="11379199" cy="2844801"/>
          </a:xfrm>
          <a:prstGeom prst="rect">
            <a:avLst/>
          </a:prstGeom>
        </p:spPr>
      </p:pic>
    </p:spTree>
    <p:extLst>
      <p:ext uri="{BB962C8B-B14F-4D97-AF65-F5344CB8AC3E}">
        <p14:creationId xmlns:p14="http://schemas.microsoft.com/office/powerpoint/2010/main" val="1837052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266" t="10532" r="6792" b="17014"/>
          <a:stretch/>
        </p:blipFill>
        <p:spPr>
          <a:xfrm>
            <a:off x="1676400" y="745067"/>
            <a:ext cx="8449734" cy="5300134"/>
          </a:xfrm>
          <a:prstGeom prst="rect">
            <a:avLst/>
          </a:prstGeom>
        </p:spPr>
      </p:pic>
    </p:spTree>
    <p:extLst>
      <p:ext uri="{BB962C8B-B14F-4D97-AF65-F5344CB8AC3E}">
        <p14:creationId xmlns:p14="http://schemas.microsoft.com/office/powerpoint/2010/main" val="3830372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136" t="10069" r="9134" b="16551"/>
          <a:stretch/>
        </p:blipFill>
        <p:spPr>
          <a:xfrm>
            <a:off x="1778000" y="897466"/>
            <a:ext cx="8161868" cy="5367867"/>
          </a:xfrm>
          <a:prstGeom prst="rect">
            <a:avLst/>
          </a:prstGeom>
        </p:spPr>
      </p:pic>
    </p:spTree>
    <p:extLst>
      <p:ext uri="{BB962C8B-B14F-4D97-AF65-F5344CB8AC3E}">
        <p14:creationId xmlns:p14="http://schemas.microsoft.com/office/powerpoint/2010/main" val="92867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266" t="9838" r="7182" b="15393"/>
          <a:stretch/>
        </p:blipFill>
        <p:spPr>
          <a:xfrm>
            <a:off x="1913467" y="609599"/>
            <a:ext cx="8398934" cy="5469467"/>
          </a:xfrm>
          <a:prstGeom prst="rect">
            <a:avLst/>
          </a:prstGeom>
        </p:spPr>
      </p:pic>
    </p:spTree>
    <p:extLst>
      <p:ext uri="{BB962C8B-B14F-4D97-AF65-F5344CB8AC3E}">
        <p14:creationId xmlns:p14="http://schemas.microsoft.com/office/powerpoint/2010/main" val="4029001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786" t="23958" r="6532" b="40394"/>
          <a:stretch/>
        </p:blipFill>
        <p:spPr>
          <a:xfrm>
            <a:off x="304799" y="1049867"/>
            <a:ext cx="11530830" cy="3572933"/>
          </a:xfrm>
          <a:prstGeom prst="rect">
            <a:avLst/>
          </a:prstGeom>
        </p:spPr>
      </p:pic>
    </p:spTree>
    <p:extLst>
      <p:ext uri="{BB962C8B-B14F-4D97-AF65-F5344CB8AC3E}">
        <p14:creationId xmlns:p14="http://schemas.microsoft.com/office/powerpoint/2010/main" val="476323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396" t="23032" r="6661" b="45255"/>
          <a:stretch/>
        </p:blipFill>
        <p:spPr>
          <a:xfrm>
            <a:off x="0" y="592666"/>
            <a:ext cx="12397055" cy="3403601"/>
          </a:xfrm>
          <a:prstGeom prst="rect">
            <a:avLst/>
          </a:prstGeom>
        </p:spPr>
      </p:pic>
    </p:spTree>
    <p:extLst>
      <p:ext uri="{BB962C8B-B14F-4D97-AF65-F5344CB8AC3E}">
        <p14:creationId xmlns:p14="http://schemas.microsoft.com/office/powerpoint/2010/main" val="1756233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786" t="23496" r="7313" b="42477"/>
          <a:stretch/>
        </p:blipFill>
        <p:spPr>
          <a:xfrm>
            <a:off x="423334" y="575732"/>
            <a:ext cx="11538164" cy="3454401"/>
          </a:xfrm>
          <a:prstGeom prst="rect">
            <a:avLst/>
          </a:prstGeom>
        </p:spPr>
      </p:pic>
    </p:spTree>
    <p:extLst>
      <p:ext uri="{BB962C8B-B14F-4D97-AF65-F5344CB8AC3E}">
        <p14:creationId xmlns:p14="http://schemas.microsoft.com/office/powerpoint/2010/main" val="2187334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786" t="39467" r="33992" b="34838"/>
          <a:stretch/>
        </p:blipFill>
        <p:spPr>
          <a:xfrm>
            <a:off x="1574801" y="1540932"/>
            <a:ext cx="9293193" cy="3606801"/>
          </a:xfrm>
          <a:prstGeom prst="rect">
            <a:avLst/>
          </a:prstGeom>
        </p:spPr>
      </p:pic>
    </p:spTree>
    <p:extLst>
      <p:ext uri="{BB962C8B-B14F-4D97-AF65-F5344CB8AC3E}">
        <p14:creationId xmlns:p14="http://schemas.microsoft.com/office/powerpoint/2010/main" val="1002184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006" t="9144" r="6141" b="15624"/>
          <a:stretch/>
        </p:blipFill>
        <p:spPr>
          <a:xfrm>
            <a:off x="1253068" y="440267"/>
            <a:ext cx="9533466" cy="6123275"/>
          </a:xfrm>
          <a:prstGeom prst="rect">
            <a:avLst/>
          </a:prstGeom>
        </p:spPr>
      </p:pic>
    </p:spTree>
    <p:extLst>
      <p:ext uri="{BB962C8B-B14F-4D97-AF65-F5344CB8AC3E}">
        <p14:creationId xmlns:p14="http://schemas.microsoft.com/office/powerpoint/2010/main" val="3633413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Циклотр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708" y="0"/>
            <a:ext cx="11697758" cy="716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598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266" t="30209" r="5490" b="35532"/>
          <a:stretch/>
        </p:blipFill>
        <p:spPr>
          <a:xfrm>
            <a:off x="0" y="914399"/>
            <a:ext cx="12229762" cy="3556001"/>
          </a:xfrm>
          <a:prstGeom prst="rect">
            <a:avLst/>
          </a:prstGeom>
        </p:spPr>
      </p:pic>
    </p:spTree>
    <p:extLst>
      <p:ext uri="{BB962C8B-B14F-4D97-AF65-F5344CB8AC3E}">
        <p14:creationId xmlns:p14="http://schemas.microsoft.com/office/powerpoint/2010/main" val="206030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266" t="9375" r="6532" b="18866"/>
          <a:stretch/>
        </p:blipFill>
        <p:spPr>
          <a:xfrm>
            <a:off x="541867" y="304800"/>
            <a:ext cx="9787466" cy="6056116"/>
          </a:xfrm>
          <a:prstGeom prst="rect">
            <a:avLst/>
          </a:prstGeom>
        </p:spPr>
      </p:pic>
    </p:spTree>
    <p:extLst>
      <p:ext uri="{BB962C8B-B14F-4D97-AF65-F5344CB8AC3E}">
        <p14:creationId xmlns:p14="http://schemas.microsoft.com/office/powerpoint/2010/main" val="861069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786" t="17246" r="5360" b="12615"/>
          <a:stretch/>
        </p:blipFill>
        <p:spPr>
          <a:xfrm>
            <a:off x="440267" y="287866"/>
            <a:ext cx="10549466" cy="6317172"/>
          </a:xfrm>
          <a:prstGeom prst="rect">
            <a:avLst/>
          </a:prstGeom>
        </p:spPr>
      </p:pic>
    </p:spTree>
    <p:extLst>
      <p:ext uri="{BB962C8B-B14F-4D97-AF65-F5344CB8AC3E}">
        <p14:creationId xmlns:p14="http://schemas.microsoft.com/office/powerpoint/2010/main" val="1382154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786" t="25347" r="5881" b="41551"/>
          <a:stretch/>
        </p:blipFill>
        <p:spPr>
          <a:xfrm>
            <a:off x="321734" y="1032933"/>
            <a:ext cx="11591634" cy="3302000"/>
          </a:xfrm>
          <a:prstGeom prst="rect">
            <a:avLst/>
          </a:prstGeom>
        </p:spPr>
      </p:pic>
    </p:spTree>
    <p:extLst>
      <p:ext uri="{BB962C8B-B14F-4D97-AF65-F5344CB8AC3E}">
        <p14:creationId xmlns:p14="http://schemas.microsoft.com/office/powerpoint/2010/main" val="42523460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656" t="29051" r="5881" b="32523"/>
          <a:stretch/>
        </p:blipFill>
        <p:spPr>
          <a:xfrm>
            <a:off x="203199" y="897465"/>
            <a:ext cx="11955237" cy="3945468"/>
          </a:xfrm>
          <a:prstGeom prst="rect">
            <a:avLst/>
          </a:prstGeom>
        </p:spPr>
      </p:pic>
    </p:spTree>
    <p:extLst>
      <p:ext uri="{BB962C8B-B14F-4D97-AF65-F5344CB8AC3E}">
        <p14:creationId xmlns:p14="http://schemas.microsoft.com/office/powerpoint/2010/main" val="3396462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380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Коллайдер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6" y="-203200"/>
            <a:ext cx="12442825" cy="899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710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09600" y="660400"/>
            <a:ext cx="10803467" cy="4832092"/>
          </a:xfrm>
          <a:prstGeom prst="rect">
            <a:avLst/>
          </a:prstGeom>
        </p:spPr>
        <p:txBody>
          <a:bodyPr wrap="square">
            <a:spAutoFit/>
          </a:bodyPr>
          <a:lstStyle/>
          <a:p>
            <a:pPr algn="just"/>
            <a:r>
              <a:rPr lang="ru-RU" sz="2800" b="1" i="0" dirty="0" smtClean="0">
                <a:solidFill>
                  <a:srgbClr val="202122"/>
                </a:solidFill>
                <a:effectLst/>
                <a:latin typeface="Times New Roman" panose="02020603050405020304" pitchFamily="18" charset="0"/>
                <a:cs typeface="Times New Roman" panose="02020603050405020304" pitchFamily="18" charset="0"/>
              </a:rPr>
              <a:t>Циклотрон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u="none" strike="noStrike" dirty="0" smtClean="0">
                <a:solidFill>
                  <a:srgbClr val="0645AD"/>
                </a:solidFill>
                <a:effectLst/>
                <a:latin typeface="Times New Roman" panose="02020603050405020304" pitchFamily="18" charset="0"/>
                <a:cs typeface="Times New Roman" panose="02020603050405020304" pitchFamily="18" charset="0"/>
                <a:hlinkClick r:id="rId2" tooltip="Цикл"/>
              </a:rPr>
              <a:t>цикл</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және</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элек</a:t>
            </a:r>
            <a:r>
              <a:rPr lang="ru-RU" sz="2800" b="0" i="0" dirty="0" smtClean="0">
                <a:solidFill>
                  <a:srgbClr val="202122"/>
                </a:solidFill>
                <a:effectLst/>
                <a:latin typeface="Times New Roman" panose="02020603050405020304" pitchFamily="18" charset="0"/>
                <a:cs typeface="Times New Roman" panose="02020603050405020304" pitchFamily="18" charset="0"/>
              </a:rPr>
              <a:t>) трон) — </a:t>
            </a:r>
            <a:r>
              <a:rPr lang="ru-RU" sz="2800" b="0" i="0" u="none" strike="noStrike" dirty="0" err="1" smtClean="0">
                <a:solidFill>
                  <a:srgbClr val="0645AD"/>
                </a:solidFill>
                <a:effectLst/>
                <a:latin typeface="Times New Roman" panose="02020603050405020304" pitchFamily="18" charset="0"/>
                <a:cs typeface="Times New Roman" panose="02020603050405020304" pitchFamily="18" charset="0"/>
                <a:hlinkClick r:id="rId3" tooltip="Ион"/>
              </a:rPr>
              <a:t>иондардың</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резонанстық</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циклдік</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үдеткіші</a:t>
            </a:r>
            <a:r>
              <a:rPr lang="ru-RU" sz="2800" b="0" i="0" dirty="0" smtClean="0">
                <a:solidFill>
                  <a:srgbClr val="202122"/>
                </a:solidFill>
                <a:effectLst/>
                <a:latin typeface="Times New Roman" panose="02020603050405020304" pitchFamily="18" charset="0"/>
                <a:cs typeface="Times New Roman" panose="02020603050405020304" pitchFamily="18" charset="0"/>
              </a:rPr>
              <a:t>.</a:t>
            </a:r>
          </a:p>
          <a:p>
            <a:pPr algn="just"/>
            <a:r>
              <a:rPr lang="ru-RU" sz="2800" b="0" i="0" dirty="0" err="1" smtClean="0">
                <a:solidFill>
                  <a:srgbClr val="202122"/>
                </a:solidFill>
                <a:effectLst/>
                <a:latin typeface="Times New Roman" panose="02020603050405020304" pitchFamily="18" charset="0"/>
                <a:cs typeface="Times New Roman" panose="02020603050405020304" pitchFamily="18" charset="0"/>
              </a:rPr>
              <a:t>Оның</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басқарушы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тұрақты</a:t>
            </a:r>
            <a:r>
              <a:rPr lang="ru-RU" sz="2800" b="0" i="0" dirty="0" smtClean="0">
                <a:solidFill>
                  <a:srgbClr val="202122"/>
                </a:solidFill>
                <a:effectLst/>
                <a:latin typeface="Times New Roman" panose="02020603050405020304" pitchFamily="18" charset="0"/>
                <a:cs typeface="Times New Roman" panose="02020603050405020304" pitchFamily="18" charset="0"/>
              </a:rPr>
              <a:t> магнит </a:t>
            </a:r>
            <a:r>
              <a:rPr lang="ru-RU" sz="2800" b="0" i="0" dirty="0" err="1" smtClean="0">
                <a:solidFill>
                  <a:srgbClr val="202122"/>
                </a:solidFill>
                <a:effectLst/>
                <a:latin typeface="Times New Roman" panose="02020603050405020304" pitchFamily="18" charset="0"/>
                <a:cs typeface="Times New Roman" panose="02020603050405020304" pitchFamily="18" charset="0"/>
              </a:rPr>
              <a:t>өрісі</a:t>
            </a:r>
            <a:r>
              <a:rPr lang="ru-RU" sz="2800" b="0" i="0" dirty="0" smtClean="0">
                <a:solidFill>
                  <a:srgbClr val="202122"/>
                </a:solidFill>
                <a:effectLst/>
                <a:latin typeface="Times New Roman" panose="02020603050405020304" pitchFamily="18" charset="0"/>
                <a:cs typeface="Times New Roman" panose="02020603050405020304" pitchFamily="18" charset="0"/>
              </a:rPr>
              <a:t> мен </a:t>
            </a:r>
            <a:r>
              <a:rPr lang="ru-RU" sz="2800" b="0" i="0" dirty="0" err="1" smtClean="0">
                <a:solidFill>
                  <a:srgbClr val="202122"/>
                </a:solidFill>
                <a:effectLst/>
                <a:latin typeface="Times New Roman" panose="02020603050405020304" pitchFamily="18" charset="0"/>
                <a:cs typeface="Times New Roman" panose="02020603050405020304" pitchFamily="18" charset="0"/>
              </a:rPr>
              <a:t>үдетуші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жоғары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жиілікті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электр</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өрісі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жиілігі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тұрақты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болады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Циклотронды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u="none" strike="noStrike" dirty="0" smtClean="0">
                <a:solidFill>
                  <a:srgbClr val="339933"/>
                </a:solidFill>
                <a:effectLst/>
                <a:latin typeface="Times New Roman" panose="02020603050405020304" pitchFamily="18" charset="0"/>
                <a:cs typeface="Times New Roman" panose="02020603050405020304" pitchFamily="18" charset="0"/>
                <a:hlinkClick r:id="rId4" tooltip="1930"/>
              </a:rPr>
              <a:t>1930</a:t>
            </a:r>
            <a:r>
              <a:rPr lang="ru-RU" sz="2800" b="0" i="0" dirty="0" smtClean="0">
                <a:solidFill>
                  <a:srgbClr val="202122"/>
                </a:solidFill>
                <a:effectLst/>
                <a:latin typeface="Times New Roman" panose="02020603050405020304" pitchFamily="18" charset="0"/>
                <a:cs typeface="Times New Roman" panose="02020603050405020304" pitchFamily="18" charset="0"/>
              </a:rPr>
              <a:t> ж. </a:t>
            </a:r>
            <a:r>
              <a:rPr lang="ru-RU" sz="2800" b="0" i="0" dirty="0" err="1" smtClean="0">
                <a:solidFill>
                  <a:srgbClr val="202122"/>
                </a:solidFill>
                <a:effectLst/>
                <a:latin typeface="Times New Roman" panose="02020603050405020304" pitchFamily="18" charset="0"/>
                <a:cs typeface="Times New Roman" panose="02020603050405020304" pitchFamily="18" charset="0"/>
              </a:rPr>
              <a:t>америка</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физигі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Э.Лоуренс</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ойлап</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тапқан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Мұндай</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үдеткіште</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бөлшек</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иондар</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көзі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орналасқан</a:t>
            </a:r>
            <a:r>
              <a:rPr lang="ru-RU" sz="2800" b="0" i="0" dirty="0" smtClean="0">
                <a:solidFill>
                  <a:srgbClr val="202122"/>
                </a:solidFill>
                <a:effectLst/>
                <a:latin typeface="Times New Roman" panose="02020603050405020304" pitchFamily="18" charset="0"/>
                <a:cs typeface="Times New Roman" panose="02020603050405020304" pitchFamily="18" charset="0"/>
              </a:rPr>
              <a:t> орт-</a:t>
            </a:r>
            <a:r>
              <a:rPr lang="ru-RU" sz="2800" b="0" i="0" dirty="0" err="1" smtClean="0">
                <a:solidFill>
                  <a:srgbClr val="202122"/>
                </a:solidFill>
                <a:effectLst/>
                <a:latin typeface="Times New Roman" panose="02020603050405020304" pitchFamily="18" charset="0"/>
                <a:cs typeface="Times New Roman" panose="02020603050405020304" pitchFamily="18" charset="0"/>
              </a:rPr>
              <a:t>тан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тұрақты</a:t>
            </a:r>
            <a:r>
              <a:rPr lang="ru-RU" sz="2800" b="0" i="0" dirty="0" smtClean="0">
                <a:solidFill>
                  <a:srgbClr val="202122"/>
                </a:solidFill>
                <a:effectLst/>
                <a:latin typeface="Times New Roman" panose="02020603050405020304" pitchFamily="18" charset="0"/>
                <a:cs typeface="Times New Roman" panose="02020603050405020304" pitchFamily="18" charset="0"/>
              </a:rPr>
              <a:t> ток </a:t>
            </a:r>
            <a:r>
              <a:rPr lang="ru-RU" sz="2800" b="0" i="0" dirty="0" err="1" smtClean="0">
                <a:solidFill>
                  <a:srgbClr val="202122"/>
                </a:solidFill>
                <a:effectLst/>
                <a:latin typeface="Times New Roman" panose="02020603050405020304" pitchFamily="18" charset="0"/>
                <a:cs typeface="Times New Roman" panose="02020603050405020304" pitchFamily="18" charset="0"/>
              </a:rPr>
              <a:t>электрмагнитінің</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шетіне</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қарай</a:t>
            </a:r>
            <a:r>
              <a:rPr lang="ru-RU" sz="2800" b="0" i="0" dirty="0" smtClean="0">
                <a:solidFill>
                  <a:srgbClr val="202122"/>
                </a:solidFill>
                <a:effectLst/>
                <a:latin typeface="Times New Roman" panose="02020603050405020304" pitchFamily="18" charset="0"/>
                <a:cs typeface="Times New Roman" panose="02020603050405020304" pitchFamily="18" charset="0"/>
              </a:rPr>
              <a:t> спираль траектория </a:t>
            </a:r>
            <a:r>
              <a:rPr lang="ru-RU" sz="2800" b="0" i="0" dirty="0" err="1" smtClean="0">
                <a:solidFill>
                  <a:srgbClr val="202122"/>
                </a:solidFill>
                <a:effectLst/>
                <a:latin typeface="Times New Roman" panose="02020603050405020304" pitchFamily="18" charset="0"/>
                <a:cs typeface="Times New Roman" panose="02020603050405020304" pitchFamily="18" charset="0"/>
              </a:rPr>
              <a:t>бойымен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айналады</a:t>
            </a:r>
            <a:r>
              <a:rPr lang="ru-RU" sz="2800" b="0" i="0" dirty="0" smtClean="0">
                <a:solidFill>
                  <a:srgbClr val="202122"/>
                </a:solidFill>
                <a:effectLst/>
                <a:latin typeface="Times New Roman" panose="02020603050405020304" pitchFamily="18" charset="0"/>
                <a:cs typeface="Times New Roman" panose="02020603050405020304" pitchFamily="18" charset="0"/>
              </a:rPr>
              <a:t>. Сонда </a:t>
            </a:r>
            <a:r>
              <a:rPr lang="ru-RU" sz="2800" b="0" i="0" dirty="0" err="1" smtClean="0">
                <a:solidFill>
                  <a:srgbClr val="202122"/>
                </a:solidFill>
                <a:effectLst/>
                <a:latin typeface="Times New Roman" panose="02020603050405020304" pitchFamily="18" charset="0"/>
                <a:cs typeface="Times New Roman" panose="02020603050405020304" pitchFamily="18" charset="0"/>
              </a:rPr>
              <a:t>бөлшек</a:t>
            </a:r>
            <a:r>
              <a:rPr lang="ru-RU" sz="2800" b="0" i="0" dirty="0" smtClean="0">
                <a:solidFill>
                  <a:srgbClr val="202122"/>
                </a:solidFill>
                <a:effectLst/>
                <a:latin typeface="Times New Roman" panose="02020603050405020304" pitchFamily="18" charset="0"/>
                <a:cs typeface="Times New Roman" panose="02020603050405020304" pitchFamily="18" charset="0"/>
              </a:rPr>
              <a:t> металл </a:t>
            </a:r>
            <a:r>
              <a:rPr lang="ru-RU" sz="2800" b="0" i="0" dirty="0" err="1" smtClean="0">
                <a:solidFill>
                  <a:srgbClr val="202122"/>
                </a:solidFill>
                <a:effectLst/>
                <a:latin typeface="Times New Roman" panose="02020603050405020304" pitchFamily="18" charset="0"/>
                <a:cs typeface="Times New Roman" panose="02020603050405020304" pitchFamily="18" charset="0"/>
              </a:rPr>
              <a:t>электродтардың</a:t>
            </a:r>
            <a:r>
              <a:rPr lang="ru-RU" sz="2800" b="0" i="0" dirty="0" smtClean="0">
                <a:solidFill>
                  <a:srgbClr val="202122"/>
                </a:solidFill>
                <a:effectLst/>
                <a:latin typeface="Times New Roman" panose="02020603050405020304" pitchFamily="18" charset="0"/>
                <a:cs typeface="Times New Roman" panose="02020603050405020304" pitchFamily="18" charset="0"/>
              </a:rPr>
              <a:t> — </a:t>
            </a:r>
            <a:r>
              <a:rPr lang="ru-RU" sz="2800" b="0" i="0" dirty="0" err="1" smtClean="0">
                <a:solidFill>
                  <a:srgbClr val="202122"/>
                </a:solidFill>
                <a:effectLst/>
                <a:latin typeface="Times New Roman" panose="02020603050405020304" pitchFamily="18" charset="0"/>
                <a:cs typeface="Times New Roman" panose="02020603050405020304" pitchFamily="18" charset="0"/>
              </a:rPr>
              <a:t>дуанттардың</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арасындағы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саңылаудан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ұшып</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өткенде</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жоғары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жиілікті</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электр</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өрісінен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қосымша</a:t>
            </a:r>
            <a:r>
              <a:rPr lang="ru-RU" sz="2800" b="0" i="0" dirty="0" smtClean="0">
                <a:solidFill>
                  <a:srgbClr val="202122"/>
                </a:solidFill>
                <a:effectLst/>
                <a:latin typeface="Times New Roman" panose="02020603050405020304" pitchFamily="18" charset="0"/>
                <a:cs typeface="Times New Roman" panose="02020603050405020304" pitchFamily="18" charset="0"/>
              </a:rPr>
              <a:t> энергия </a:t>
            </a:r>
            <a:r>
              <a:rPr lang="ru-RU" sz="2800" b="0" i="0" dirty="0" err="1" smtClean="0">
                <a:solidFill>
                  <a:srgbClr val="202122"/>
                </a:solidFill>
                <a:effectLst/>
                <a:latin typeface="Times New Roman" panose="02020603050405020304" pitchFamily="18" charset="0"/>
                <a:cs typeface="Times New Roman" panose="02020603050405020304" pitchFamily="18" charset="0"/>
              </a:rPr>
              <a:t>алады</a:t>
            </a:r>
            <a:r>
              <a:rPr lang="ru-RU" sz="2800" b="0" i="0" dirty="0" smtClean="0">
                <a:solidFill>
                  <a:srgbClr val="202122"/>
                </a:solidFill>
                <a:effectLst/>
                <a:latin typeface="Times New Roman" panose="02020603050405020304" pitchFamily="18" charset="0"/>
                <a:cs typeface="Times New Roman" panose="02020603050405020304" pitchFamily="18" charset="0"/>
              </a:rPr>
              <a:t> да, </a:t>
            </a:r>
            <a:r>
              <a:rPr lang="ru-RU" sz="2800" b="0" i="0" dirty="0" err="1" smtClean="0">
                <a:solidFill>
                  <a:srgbClr val="202122"/>
                </a:solidFill>
                <a:effectLst/>
                <a:latin typeface="Times New Roman" panose="02020603050405020304" pitchFamily="18" charset="0"/>
                <a:cs typeface="Times New Roman" panose="02020603050405020304" pitchFamily="18" charset="0"/>
              </a:rPr>
              <a:t>үдей</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қозғалады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Циклотронда</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u="none" strike="noStrike" dirty="0" err="1" smtClean="0">
                <a:solidFill>
                  <a:srgbClr val="BA0000"/>
                </a:solidFill>
                <a:effectLst/>
                <a:latin typeface="Times New Roman" panose="02020603050405020304" pitchFamily="18" charset="0"/>
                <a:cs typeface="Times New Roman" panose="02020603050405020304" pitchFamily="18" charset="0"/>
                <a:hlinkClick r:id="rId5" tooltip="Протондар (мұндай бет жоқ)"/>
              </a:rPr>
              <a:t>протондар</a:t>
            </a:r>
            <a:r>
              <a:rPr lang="ru-RU" sz="2800" b="0" i="0" dirty="0" smtClean="0">
                <a:solidFill>
                  <a:srgbClr val="202122"/>
                </a:solidFill>
                <a:effectLst/>
                <a:latin typeface="Times New Roman" panose="02020603050405020304" pitchFamily="18" charset="0"/>
                <a:cs typeface="Times New Roman" panose="02020603050405020304" pitchFamily="18" charset="0"/>
              </a:rPr>
              <a:t> 10 — 20 </a:t>
            </a:r>
            <a:r>
              <a:rPr lang="ru-RU" sz="2800" b="0" i="0" dirty="0" err="1" smtClean="0">
                <a:solidFill>
                  <a:srgbClr val="202122"/>
                </a:solidFill>
                <a:effectLst/>
                <a:latin typeface="Times New Roman" panose="02020603050405020304" pitchFamily="18" charset="0"/>
                <a:cs typeface="Times New Roman" panose="02020603050405020304" pitchFamily="18" charset="0"/>
              </a:rPr>
              <a:t>Мэв-қа</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дейін</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үдетіледі</a:t>
            </a:r>
            <a:r>
              <a:rPr lang="ru-RU" sz="2800" b="0" i="0" dirty="0" smtClean="0">
                <a:solidFill>
                  <a:srgbClr val="202122"/>
                </a:solidFill>
                <a:effectLst/>
                <a:latin typeface="Times New Roman" panose="02020603050405020304" pitchFamily="18" charset="0"/>
                <a:cs typeface="Times New Roman" panose="02020603050405020304" pitchFamily="18" charset="0"/>
              </a:rPr>
              <a:t>; қ. </a:t>
            </a:r>
            <a:r>
              <a:rPr lang="ru-RU" sz="2800" b="0" i="0" dirty="0" err="1" smtClean="0">
                <a:solidFill>
                  <a:srgbClr val="202122"/>
                </a:solidFill>
                <a:effectLst/>
                <a:latin typeface="Times New Roman" panose="02020603050405020304" pitchFamily="18" charset="0"/>
                <a:cs typeface="Times New Roman" panose="02020603050405020304" pitchFamily="18" charset="0"/>
              </a:rPr>
              <a:t>Зарядты</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бөлшек</a:t>
            </a:r>
            <a:r>
              <a:rPr lang="ru-RU" sz="2800" b="0" i="0" dirty="0" smtClean="0">
                <a:solidFill>
                  <a:srgbClr val="202122"/>
                </a:solidFill>
                <a:effectLst/>
                <a:latin typeface="Times New Roman" panose="02020603050405020304" pitchFamily="18" charset="0"/>
                <a:cs typeface="Times New Roman" panose="02020603050405020304" pitchFamily="18" charset="0"/>
              </a:rPr>
              <a:t> </a:t>
            </a:r>
            <a:r>
              <a:rPr lang="ru-RU" sz="2800" b="0" i="0" dirty="0" err="1" smtClean="0">
                <a:solidFill>
                  <a:srgbClr val="202122"/>
                </a:solidFill>
                <a:effectLst/>
                <a:latin typeface="Times New Roman" panose="02020603050405020304" pitchFamily="18" charset="0"/>
                <a:cs typeface="Times New Roman" panose="02020603050405020304" pitchFamily="18" charset="0"/>
              </a:rPr>
              <a:t>үдеткіштері</a:t>
            </a:r>
            <a:r>
              <a:rPr lang="ru-RU" sz="2800" b="0" i="0" dirty="0" smtClean="0">
                <a:solidFill>
                  <a:srgbClr val="202122"/>
                </a:solidFill>
                <a:effectLst/>
                <a:latin typeface="Times New Roman" panose="02020603050405020304" pitchFamily="18" charset="0"/>
                <a:cs typeface="Times New Roman" panose="02020603050405020304" pitchFamily="18" charset="0"/>
              </a:rPr>
              <a:t>.</a:t>
            </a:r>
            <a:r>
              <a:rPr lang="ru-RU" sz="2800" b="0" i="0" u="none" strike="noStrike" baseline="30000" dirty="0" smtClean="0">
                <a:solidFill>
                  <a:srgbClr val="0645AD"/>
                </a:solidFill>
                <a:effectLst/>
                <a:latin typeface="Times New Roman" panose="02020603050405020304" pitchFamily="18" charset="0"/>
                <a:cs typeface="Times New Roman" panose="02020603050405020304" pitchFamily="18" charset="0"/>
                <a:hlinkClick r:id="rId6"/>
              </a:rPr>
              <a:t>[1]</a:t>
            </a:r>
            <a:endParaRPr lang="ru-RU" sz="2800" b="0" i="0" dirty="0">
              <a:solidFill>
                <a:srgbClr val="20212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1701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199" y="321733"/>
            <a:ext cx="11345333" cy="4031873"/>
          </a:xfrm>
          <a:prstGeom prst="rect">
            <a:avLst/>
          </a:prstGeom>
        </p:spPr>
        <p:txBody>
          <a:bodyPr wrap="square">
            <a:spAutoFit/>
          </a:bodyPr>
          <a:lstStyle/>
          <a:p>
            <a:pPr algn="just"/>
            <a:r>
              <a:rPr lang="ru-RU" sz="3200" b="1" i="0" dirty="0" err="1" smtClean="0">
                <a:solidFill>
                  <a:srgbClr val="333333"/>
                </a:solidFill>
                <a:effectLst/>
                <a:latin typeface="Times New Roman" panose="02020603050405020304" pitchFamily="18" charset="0"/>
                <a:cs typeface="Times New Roman" panose="02020603050405020304" pitchFamily="18" charset="0"/>
              </a:rPr>
              <a:t>Жұмыс</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1" i="0" dirty="0" err="1" smtClean="0">
                <a:solidFill>
                  <a:srgbClr val="333333"/>
                </a:solidFill>
                <a:effectLst/>
                <a:latin typeface="Times New Roman" panose="02020603050405020304" pitchFamily="18" charset="0"/>
                <a:cs typeface="Times New Roman" panose="02020603050405020304" pitchFamily="18" charset="0"/>
              </a:rPr>
              <a:t>істеу</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1" i="0" dirty="0" err="1" smtClean="0">
                <a:solidFill>
                  <a:srgbClr val="333333"/>
                </a:solidFill>
                <a:effectLst/>
                <a:latin typeface="Times New Roman" panose="02020603050405020304" pitchFamily="18" charset="0"/>
                <a:cs typeface="Times New Roman" panose="02020603050405020304" pitchFamily="18" charset="0"/>
              </a:rPr>
              <a:t>принципі</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smtClean="0">
                <a:solidFill>
                  <a:srgbClr val="333333"/>
                </a:solidFill>
                <a:effectLst/>
                <a:latin typeface="Times New Roman" panose="02020603050405020304" pitchFamily="18" charset="0"/>
                <a:cs typeface="Times New Roman" panose="02020603050405020304" pitchFamily="18" charset="0"/>
              </a:rPr>
              <a:t>•</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1" i="0" dirty="0" smtClean="0">
                <a:solidFill>
                  <a:srgbClr val="333333"/>
                </a:solidFill>
                <a:effectLst/>
                <a:latin typeface="Times New Roman" panose="02020603050405020304" pitchFamily="18" charset="0"/>
                <a:cs typeface="Times New Roman" panose="02020603050405020304" pitchFamily="18" charset="0"/>
              </a:rPr>
              <a:t>Циклотрон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ортасы</a:t>
            </a:r>
            <a:r>
              <a:rPr lang="ru-RU" sz="3200" b="0" i="0" dirty="0" smtClean="0">
                <a:solidFill>
                  <a:srgbClr val="333333"/>
                </a:solidFill>
                <a:effectLst/>
                <a:latin typeface="Times New Roman" panose="02020603050405020304" pitchFamily="18" charset="0"/>
                <a:cs typeface="Times New Roman" panose="02020603050405020304" pitchFamily="18" charset="0"/>
              </a:rPr>
              <a:t> бос </a:t>
            </a:r>
            <a:r>
              <a:rPr lang="ru-RU" sz="3200" b="0" i="0" dirty="0" err="1" smtClean="0">
                <a:solidFill>
                  <a:srgbClr val="333333"/>
                </a:solidFill>
                <a:effectLst/>
                <a:latin typeface="Times New Roman" panose="02020603050405020304" pitchFamily="18" charset="0"/>
                <a:cs typeface="Times New Roman" panose="02020603050405020304" pitchFamily="18" charset="0"/>
              </a:rPr>
              <a:t>екі</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жартылай</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дөңгелек</a:t>
            </a:r>
            <a:r>
              <a:rPr lang="ru-RU" sz="3200" b="0" i="0" dirty="0" smtClean="0">
                <a:solidFill>
                  <a:srgbClr val="333333"/>
                </a:solidFill>
                <a:effectLst/>
                <a:latin typeface="Times New Roman" panose="02020603050405020304" pitchFamily="18" charset="0"/>
                <a:cs typeface="Times New Roman" panose="02020603050405020304" pitchFamily="18" charset="0"/>
              </a:rPr>
              <a:t> металл </a:t>
            </a:r>
            <a:r>
              <a:rPr lang="ru-RU" sz="3200" b="0" i="0" dirty="0" err="1" smtClean="0">
                <a:solidFill>
                  <a:srgbClr val="333333"/>
                </a:solidFill>
                <a:effectLst/>
                <a:latin typeface="Times New Roman" panose="02020603050405020304" pitchFamily="18" charset="0"/>
                <a:cs typeface="Times New Roman" panose="02020603050405020304" pitchFamily="18" charset="0"/>
              </a:rPr>
              <a:t>электродтардан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тұрады</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дуанттар</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деп</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аталады</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Олар</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үлкен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электромагниттің</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полюстері</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арасында</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орналасқан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Дуанттар</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өзара</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жіңішке</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саңылау</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арқылы</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бөлінген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Дуанттардың</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ортасына</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жақын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жерде,зарядталған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бөлшектердің</a:t>
            </a:r>
            <a:r>
              <a:rPr lang="ru-RU" sz="3200" b="0" i="0" dirty="0" smtClean="0">
                <a:solidFill>
                  <a:srgbClr val="333333"/>
                </a:solidFill>
                <a:effectLst/>
                <a:latin typeface="Times New Roman" panose="02020603050405020304" pitchFamily="18" charset="0"/>
                <a:cs typeface="Times New Roman" panose="02020603050405020304" pitchFamily="18" charset="0"/>
              </a:rPr>
              <a:t> генераторы </a:t>
            </a:r>
            <a:r>
              <a:rPr lang="ru-RU" sz="3200" b="0" i="0" dirty="0" err="1" smtClean="0">
                <a:solidFill>
                  <a:srgbClr val="333333"/>
                </a:solidFill>
                <a:effectLst/>
                <a:latin typeface="Times New Roman" panose="02020603050405020304" pitchFamily="18" charset="0"/>
                <a:cs typeface="Times New Roman" panose="02020603050405020304" pitchFamily="18" charset="0"/>
              </a:rPr>
              <a:t>ретінде</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1" i="0" dirty="0" err="1" smtClean="0">
                <a:solidFill>
                  <a:srgbClr val="333333"/>
                </a:solidFill>
                <a:effectLst/>
                <a:latin typeface="Times New Roman" panose="02020603050405020304" pitchFamily="18" charset="0"/>
                <a:cs typeface="Times New Roman" panose="02020603050405020304" pitchFamily="18" charset="0"/>
              </a:rPr>
              <a:t>қызмет</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атқаратын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иондардың</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көзі</a:t>
            </a:r>
            <a:r>
              <a:rPr lang="ru-RU" sz="3200" b="0" i="0" dirty="0" smtClean="0">
                <a:solidFill>
                  <a:srgbClr val="333333"/>
                </a:solidFill>
                <a:effectLst/>
                <a:latin typeface="Times New Roman" panose="02020603050405020304" pitchFamily="18" charset="0"/>
                <a:cs typeface="Times New Roman" panose="02020603050405020304" pitchFamily="18" charset="0"/>
              </a:rPr>
              <a:t> ( </a:t>
            </a:r>
            <a:r>
              <a:rPr lang="ru-RU" sz="3200" b="0" i="0" dirty="0" err="1" smtClean="0">
                <a:solidFill>
                  <a:srgbClr val="333333"/>
                </a:solidFill>
                <a:effectLst/>
                <a:latin typeface="Times New Roman" panose="02020603050405020304" pitchFamily="18" charset="0"/>
                <a:cs typeface="Times New Roman" panose="02020603050405020304" pitchFamily="18" charset="0"/>
              </a:rPr>
              <a:t>әдетте</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газда</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орналасқан</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электрлі</a:t>
            </a:r>
            <a:r>
              <a:rPr lang="ru-RU" sz="3200" b="0" i="0" dirty="0" smtClean="0">
                <a:solidFill>
                  <a:srgbClr val="333333"/>
                </a:solidFill>
                <a:effectLst/>
                <a:latin typeface="Times New Roman" panose="02020603050405020304" pitchFamily="18" charset="0"/>
                <a:cs typeface="Times New Roman" panose="02020603050405020304" pitchFamily="18" charset="0"/>
              </a:rPr>
              <a:t> </a:t>
            </a:r>
            <a:r>
              <a:rPr lang="ru-RU" sz="3200" b="0" i="0" dirty="0" err="1" smtClean="0">
                <a:solidFill>
                  <a:srgbClr val="333333"/>
                </a:solidFill>
                <a:effectLst/>
                <a:latin typeface="Times New Roman" panose="02020603050405020304" pitchFamily="18" charset="0"/>
                <a:cs typeface="Times New Roman" panose="02020603050405020304" pitchFamily="18" charset="0"/>
              </a:rPr>
              <a:t>доға</a:t>
            </a:r>
            <a:r>
              <a:rPr lang="ru-RU" sz="3200" b="0" i="0" dirty="0" smtClean="0">
                <a:solidFill>
                  <a:srgbClr val="333333"/>
                </a:solidFill>
                <a:effectLst/>
                <a:latin typeface="Times New Roman" panose="02020603050405020304" pitchFamily="18" charset="0"/>
                <a:cs typeface="Times New Roman" panose="02020603050405020304" pitchFamily="18" charset="0"/>
              </a:rPr>
              <a:t> ) </a:t>
            </a:r>
            <a:r>
              <a:rPr lang="ru-RU" sz="3200" b="0" i="0" dirty="0" err="1" smtClean="0">
                <a:solidFill>
                  <a:srgbClr val="333333"/>
                </a:solidFill>
                <a:effectLst/>
                <a:latin typeface="Times New Roman" panose="02020603050405020304" pitchFamily="18" charset="0"/>
                <a:cs typeface="Times New Roman" panose="02020603050405020304" pitchFamily="18" charset="0"/>
              </a:rPr>
              <a:t>орналасады</a:t>
            </a:r>
            <a:r>
              <a:rPr lang="ru-RU" sz="3200" b="0" i="0" dirty="0" smtClean="0">
                <a:solidFill>
                  <a:srgbClr val="333333"/>
                </a:solidFill>
                <a:effectLst/>
                <a:latin typeface="Times New Roman" panose="02020603050405020304" pitchFamily="18" charset="0"/>
                <a:cs typeface="Times New Roman" panose="02020603050405020304" pitchFamily="18" charset="0"/>
              </a:rPr>
              <a:t>. </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2831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Прямоугольник 1"/>
              <p:cNvSpPr/>
              <p:nvPr/>
            </p:nvSpPr>
            <p:spPr>
              <a:xfrm>
                <a:off x="1049867" y="823960"/>
                <a:ext cx="10769600" cy="5489260"/>
              </a:xfrm>
              <a:prstGeom prst="rect">
                <a:avLst/>
              </a:prstGeom>
            </p:spPr>
            <p:txBody>
              <a:bodyPr wrap="square">
                <a:spAutoFit/>
              </a:bodyPr>
              <a:lstStyle/>
              <a:p>
                <a:r>
                  <a:rPr lang="kk-KZ" sz="2400" b="1" dirty="0">
                    <a:latin typeface="Times New Roman" panose="02020603050405020304" pitchFamily="18" charset="0"/>
                    <a:ea typeface="Calibri" panose="020F0502020204030204" pitchFamily="34" charset="0"/>
                    <a:cs typeface="Times New Roman" panose="02020603050405020304" pitchFamily="18" charset="0"/>
                  </a:rPr>
                  <a:t>Циклотронның жұмыс істеу принципі</a:t>
                </a:r>
                <a:r>
                  <a:rPr lang="kk-KZ" sz="2400" dirty="0">
                    <a:latin typeface="Times New Roman" panose="02020603050405020304" pitchFamily="18" charset="0"/>
                    <a:ea typeface="Calibri" panose="020F0502020204030204" pitchFamily="34" charset="0"/>
                    <a:cs typeface="Times New Roman" panose="02020603050405020304" pitchFamily="18" charset="0"/>
                  </a:rPr>
                  <a:t> :</a:t>
                </a:r>
                <a:br>
                  <a:rPr lang="kk-KZ" sz="2400" dirty="0">
                    <a:latin typeface="Times New Roman" panose="02020603050405020304" pitchFamily="18" charset="0"/>
                    <a:ea typeface="Calibri" panose="020F0502020204030204" pitchFamily="34" charset="0"/>
                    <a:cs typeface="Times New Roman" panose="02020603050405020304" pitchFamily="18" charset="0"/>
                  </a:rPr>
                </a:br>
                <a:r>
                  <a:rPr lang="kk-KZ" sz="2400" dirty="0">
                    <a:latin typeface="Times New Roman" panose="02020603050405020304" pitchFamily="18" charset="0"/>
                    <a:ea typeface="Calibri" panose="020F0502020204030204" pitchFamily="34" charset="0"/>
                    <a:cs typeface="Times New Roman" panose="02020603050405020304" pitchFamily="18" charset="0"/>
                  </a:rPr>
                  <a:t> Циклотрон – зарядталған бөлшектерді үдететін қондырғы. Циклотронның негізгі бөлігі екі жазық қуыс металл қораптар,оларды дуанттар деп атайды.Дуанттар бір-бірінен диаметріне қатысты ығыстырылған және жоғары жиілікті генераторға қосылған.Дуанттарды қуатты электромагниттік полюстердің арасындағы вакуумдік кеңістікке орналастырса, электромагниттік индукциясы бірнеше теслаға жететін магнит өрісі пайда болады.Дуанттардың центріне иондар көзі қойылады. Бөлшек ион көзінен </a:t>
                </a:r>
                <a14:m>
                  <m:oMath xmlns:m="http://schemas.openxmlformats.org/officeDocument/2006/math">
                    <m:sSub>
                      <m:sSubPr>
                        <m:ctrlPr>
                          <a:rPr lang="ru-RU" sz="2400" i="1">
                            <a:latin typeface="Cambria Math" panose="02040503050406030204" pitchFamily="18" charset="0"/>
                          </a:rPr>
                        </m:ctrlPr>
                      </m:sSubPr>
                      <m:e>
                        <m:r>
                          <a:rPr lang="kk-KZ" sz="2400" i="1">
                            <a:latin typeface="Cambria Math" panose="02040503050406030204" pitchFamily="18" charset="0"/>
                            <a:ea typeface="Calibri" panose="020F0502020204030204" pitchFamily="34" charset="0"/>
                            <a:cs typeface="Times New Roman" panose="02020603050405020304" pitchFamily="18" charset="0"/>
                          </a:rPr>
                          <m:t>𝑣</m:t>
                        </m:r>
                      </m:e>
                      <m:sub>
                        <m:r>
                          <a:rPr lang="kk-KZ" sz="2400" i="1">
                            <a:latin typeface="Cambria Math" panose="02040503050406030204" pitchFamily="18" charset="0"/>
                            <a:ea typeface="Calibri" panose="020F0502020204030204" pitchFamily="34" charset="0"/>
                            <a:cs typeface="Times New Roman" panose="02020603050405020304" pitchFamily="18" charset="0"/>
                          </a:rPr>
                          <m:t>0</m:t>
                        </m:r>
                      </m:sub>
                    </m:sSub>
                    <m:r>
                      <a:rPr lang="kk-KZ" sz="2400" i="1">
                        <a:latin typeface="Cambria Math" panose="02040503050406030204" pitchFamily="18" charset="0"/>
                        <a:ea typeface="Calibri" panose="020F0502020204030204" pitchFamily="34" charset="0"/>
                        <a:cs typeface="Times New Roman" panose="02020603050405020304" pitchFamily="18" charset="0"/>
                      </a:rPr>
                      <m:t> </m:t>
                    </m:r>
                  </m:oMath>
                </a14:m>
                <a:r>
                  <a:rPr lang="kk-KZ" sz="2400" dirty="0">
                    <a:latin typeface="Times New Roman" panose="02020603050405020304" pitchFamily="18" charset="0"/>
                    <a:ea typeface="Calibri" panose="020F0502020204030204" pitchFamily="34" charset="0"/>
                    <a:cs typeface="Times New Roman" panose="02020603050405020304" pitchFamily="18" charset="0"/>
                  </a:rPr>
                  <a:t>жылдамдықпен ұшып шығады,дуанттың ішіне енеді. </a:t>
                </a:r>
                <a:r>
                  <a:rPr lang="kk-KZ" sz="2400" b="1" dirty="0">
                    <a:latin typeface="Times New Roman" panose="02020603050405020304" pitchFamily="18" charset="0"/>
                    <a:ea typeface="Calibri" panose="020F0502020204030204" pitchFamily="34" charset="0"/>
                    <a:cs typeface="Times New Roman" panose="02020603050405020304" pitchFamily="18" charset="0"/>
                  </a:rPr>
                  <a:t>Магнит өрісі бөлшекке жылдамдыққа перпендикуляр </a:t>
                </a:r>
                <a14:m>
                  <m:oMath xmlns:m="http://schemas.openxmlformats.org/officeDocument/2006/math">
                    <m:sSub>
                      <m:sSubPr>
                        <m:ctrlPr>
                          <a:rPr lang="ru-RU" sz="2400" b="1" i="1">
                            <a:latin typeface="Cambria Math" panose="02040503050406030204" pitchFamily="18" charset="0"/>
                          </a:rPr>
                        </m:ctrlPr>
                      </m:sSubPr>
                      <m:e>
                        <m:r>
                          <a:rPr lang="kk-KZ" sz="2400" b="1" i="1">
                            <a:latin typeface="Cambria Math" panose="02040503050406030204" pitchFamily="18" charset="0"/>
                            <a:ea typeface="Calibri" panose="020F0502020204030204" pitchFamily="34" charset="0"/>
                            <a:cs typeface="Times New Roman" panose="02020603050405020304" pitchFamily="18" charset="0"/>
                          </a:rPr>
                          <m:t>𝑭</m:t>
                        </m:r>
                      </m:e>
                      <m:sub>
                        <m:r>
                          <a:rPr lang="kk-KZ" sz="2400" b="1" i="1">
                            <a:latin typeface="Cambria Math" panose="02040503050406030204" pitchFamily="18" charset="0"/>
                            <a:ea typeface="Calibri" panose="020F0502020204030204" pitchFamily="34" charset="0"/>
                            <a:cs typeface="Times New Roman" panose="02020603050405020304" pitchFamily="18" charset="0"/>
                          </a:rPr>
                          <m:t>л</m:t>
                        </m:r>
                      </m:sub>
                    </m:sSub>
                  </m:oMath>
                </a14:m>
                <a:r>
                  <a:rPr lang="kk-KZ" sz="2400" b="1" dirty="0">
                    <a:latin typeface="Times New Roman" panose="02020603050405020304" pitchFamily="18" charset="0"/>
                    <a:ea typeface="Calibri" panose="020F0502020204030204" pitchFamily="34" charset="0"/>
                    <a:cs typeface="Times New Roman" panose="02020603050405020304" pitchFamily="18" charset="0"/>
                  </a:rPr>
                  <a:t>=</a:t>
                </a:r>
                <a14:m>
                  <m:oMath xmlns:m="http://schemas.openxmlformats.org/officeDocument/2006/math">
                    <m:sSub>
                      <m:sSubPr>
                        <m:ctrlPr>
                          <a:rPr lang="ru-RU" sz="2400" b="1" i="1">
                            <a:latin typeface="Cambria Math" panose="02040503050406030204" pitchFamily="18" charset="0"/>
                          </a:rPr>
                        </m:ctrlPr>
                      </m:sSubPr>
                      <m:e>
                        <m:r>
                          <a:rPr lang="kk-KZ" sz="2400" b="1" i="1">
                            <a:latin typeface="Cambria Math" panose="02040503050406030204" pitchFamily="18" charset="0"/>
                            <a:ea typeface="Calibri" panose="020F0502020204030204" pitchFamily="34" charset="0"/>
                            <a:cs typeface="Times New Roman" panose="02020603050405020304" pitchFamily="18" charset="0"/>
                          </a:rPr>
                          <m:t>𝒒</m:t>
                        </m:r>
                      </m:e>
                      <m:sub>
                        <m:r>
                          <a:rPr lang="kk-KZ" sz="2400" b="1" i="1">
                            <a:latin typeface="Cambria Math" panose="02040503050406030204" pitchFamily="18" charset="0"/>
                            <a:ea typeface="Calibri" panose="020F0502020204030204" pitchFamily="34" charset="0"/>
                            <a:cs typeface="Times New Roman" panose="02020603050405020304" pitchFamily="18" charset="0"/>
                          </a:rPr>
                          <m:t>𝟎</m:t>
                        </m:r>
                      </m:sub>
                    </m:sSub>
                  </m:oMath>
                </a14:m>
                <a:r>
                  <a:rPr lang="kk-KZ" sz="2400" b="1" dirty="0">
                    <a:latin typeface="Times New Roman" panose="02020603050405020304" pitchFamily="18" charset="0"/>
                    <a:ea typeface="Calibri" panose="020F0502020204030204" pitchFamily="34" charset="0"/>
                    <a:cs typeface="Times New Roman" panose="02020603050405020304" pitchFamily="18" charset="0"/>
                  </a:rPr>
                  <a:t>·</a:t>
                </a:r>
                <a14:m>
                  <m:oMath xmlns:m="http://schemas.openxmlformats.org/officeDocument/2006/math">
                    <m:sSub>
                      <m:sSubPr>
                        <m:ctrlPr>
                          <a:rPr lang="ru-RU" sz="2400" b="1" i="1">
                            <a:latin typeface="Cambria Math" panose="02040503050406030204" pitchFamily="18" charset="0"/>
                          </a:rPr>
                        </m:ctrlPr>
                      </m:sSubPr>
                      <m:e>
                        <m:r>
                          <a:rPr lang="kk-KZ" sz="2400" b="1" i="1">
                            <a:latin typeface="Cambria Math" panose="02040503050406030204" pitchFamily="18" charset="0"/>
                            <a:ea typeface="Calibri" panose="020F0502020204030204" pitchFamily="34" charset="0"/>
                            <a:cs typeface="Times New Roman" panose="02020603050405020304" pitchFamily="18" charset="0"/>
                          </a:rPr>
                          <m:t>𝒗</m:t>
                        </m:r>
                      </m:e>
                      <m:sub>
                        <m:r>
                          <a:rPr lang="kk-KZ" sz="2400" b="1" i="1">
                            <a:latin typeface="Cambria Math" panose="02040503050406030204" pitchFamily="18" charset="0"/>
                            <a:ea typeface="Calibri" panose="020F0502020204030204" pitchFamily="34" charset="0"/>
                            <a:cs typeface="Times New Roman" panose="02020603050405020304" pitchFamily="18" charset="0"/>
                          </a:rPr>
                          <m:t>𝟎</m:t>
                        </m:r>
                      </m:sub>
                    </m:sSub>
                  </m:oMath>
                </a14:m>
                <a:r>
                  <a:rPr lang="kk-KZ" sz="2400" b="1" dirty="0">
                    <a:latin typeface="Times New Roman" panose="02020603050405020304" pitchFamily="18" charset="0"/>
                    <a:ea typeface="Calibri" panose="020F0502020204030204" pitchFamily="34" charset="0"/>
                    <a:cs typeface="Times New Roman" panose="02020603050405020304" pitchFamily="18" charset="0"/>
                  </a:rPr>
                  <a:t>·</a:t>
                </a:r>
                <a:r>
                  <a:rPr lang="kk-KZ" sz="2400" b="1" i="1" dirty="0">
                    <a:latin typeface="Times New Roman" panose="02020603050405020304" pitchFamily="18" charset="0"/>
                    <a:ea typeface="Calibri" panose="020F0502020204030204" pitchFamily="34" charset="0"/>
                    <a:cs typeface="Times New Roman" panose="02020603050405020304" pitchFamily="18" charset="0"/>
                  </a:rPr>
                  <a:t>B</a:t>
                </a:r>
                <a:r>
                  <a:rPr lang="kk-KZ" sz="2400" b="1" dirty="0">
                    <a:latin typeface="Times New Roman" panose="02020603050405020304" pitchFamily="18" charset="0"/>
                    <a:ea typeface="Calibri" panose="020F0502020204030204" pitchFamily="34" charset="0"/>
                    <a:cs typeface="Times New Roman" panose="02020603050405020304" pitchFamily="18" charset="0"/>
                  </a:rPr>
                  <a:t>   Лоренц күшімен әсер етеді және оны бұрып , оған центрге тартқыш үдеу береді. Ньютонның  екінші заңы бойынша </a:t>
                </a:r>
                <a14:m>
                  <m:oMath xmlns:m="http://schemas.openxmlformats.org/officeDocument/2006/math">
                    <m:r>
                      <a:rPr lang="kk-KZ" sz="2400" b="1" i="1">
                        <a:latin typeface="Cambria Math" panose="02040503050406030204" pitchFamily="18" charset="0"/>
                        <a:ea typeface="Calibri" panose="020F0502020204030204" pitchFamily="34" charset="0"/>
                        <a:cs typeface="Times New Roman" panose="02020603050405020304" pitchFamily="18" charset="0"/>
                      </a:rPr>
                      <m:t>    </m:t>
                    </m:r>
                    <m:sSub>
                      <m:sSubPr>
                        <m:ctrlPr>
                          <a:rPr lang="ru-RU" sz="2400" b="1" i="1">
                            <a:latin typeface="Cambria Math" panose="02040503050406030204" pitchFamily="18" charset="0"/>
                          </a:rPr>
                        </m:ctrlPr>
                      </m:sSubPr>
                      <m:e>
                        <m:r>
                          <a:rPr lang="kk-KZ" sz="2400" b="1" i="1">
                            <a:latin typeface="Cambria Math" panose="02040503050406030204" pitchFamily="18" charset="0"/>
                            <a:ea typeface="Calibri" panose="020F0502020204030204" pitchFamily="34" charset="0"/>
                            <a:cs typeface="Times New Roman" panose="02020603050405020304" pitchFamily="18" charset="0"/>
                          </a:rPr>
                          <m:t>𝒒</m:t>
                        </m:r>
                      </m:e>
                      <m:sub>
                        <m:r>
                          <a:rPr lang="kk-KZ" sz="2400" b="1" i="1">
                            <a:latin typeface="Cambria Math" panose="02040503050406030204" pitchFamily="18" charset="0"/>
                            <a:ea typeface="Calibri" panose="020F0502020204030204" pitchFamily="34" charset="0"/>
                            <a:cs typeface="Times New Roman" panose="02020603050405020304" pitchFamily="18" charset="0"/>
                          </a:rPr>
                          <m:t>𝟎</m:t>
                        </m:r>
                      </m:sub>
                    </m:sSub>
                  </m:oMath>
                </a14:m>
                <a:r>
                  <a:rPr lang="kk-KZ" sz="2400" b="1" dirty="0">
                    <a:latin typeface="Times New Roman" panose="02020603050405020304" pitchFamily="18" charset="0"/>
                    <a:ea typeface="Calibri" panose="020F0502020204030204" pitchFamily="34" charset="0"/>
                    <a:cs typeface="Times New Roman" panose="02020603050405020304" pitchFamily="18" charset="0"/>
                  </a:rPr>
                  <a:t>·</a:t>
                </a:r>
                <a14:m>
                  <m:oMath xmlns:m="http://schemas.openxmlformats.org/officeDocument/2006/math">
                    <m:sSub>
                      <m:sSubPr>
                        <m:ctrlPr>
                          <a:rPr lang="ru-RU" sz="2400" b="1" i="1">
                            <a:latin typeface="Cambria Math" panose="02040503050406030204" pitchFamily="18" charset="0"/>
                          </a:rPr>
                        </m:ctrlPr>
                      </m:sSubPr>
                      <m:e>
                        <m:r>
                          <a:rPr lang="kk-KZ" sz="2400" b="1" i="1">
                            <a:latin typeface="Cambria Math" panose="02040503050406030204" pitchFamily="18" charset="0"/>
                            <a:ea typeface="Calibri" panose="020F0502020204030204" pitchFamily="34" charset="0"/>
                            <a:cs typeface="Times New Roman" panose="02020603050405020304" pitchFamily="18" charset="0"/>
                          </a:rPr>
                          <m:t>𝒗</m:t>
                        </m:r>
                      </m:e>
                      <m:sub>
                        <m:r>
                          <a:rPr lang="kk-KZ" sz="2400" b="1" i="1">
                            <a:latin typeface="Cambria Math" panose="02040503050406030204" pitchFamily="18" charset="0"/>
                            <a:ea typeface="Calibri" panose="020F0502020204030204" pitchFamily="34" charset="0"/>
                            <a:cs typeface="Times New Roman" panose="02020603050405020304" pitchFamily="18" charset="0"/>
                          </a:rPr>
                          <m:t>𝟎</m:t>
                        </m:r>
                      </m:sub>
                    </m:sSub>
                  </m:oMath>
                </a14:m>
                <a:r>
                  <a:rPr lang="kk-KZ" sz="2400" b="1" dirty="0">
                    <a:latin typeface="Times New Roman" panose="02020603050405020304" pitchFamily="18" charset="0"/>
                    <a:ea typeface="Calibri" panose="020F0502020204030204" pitchFamily="34" charset="0"/>
                    <a:cs typeface="Times New Roman" panose="02020603050405020304" pitchFamily="18" charset="0"/>
                  </a:rPr>
                  <a:t>·</a:t>
                </a:r>
                <a:r>
                  <a:rPr lang="kk-KZ" sz="2400" b="1" i="1" dirty="0">
                    <a:latin typeface="Times New Roman" panose="02020603050405020304" pitchFamily="18" charset="0"/>
                    <a:ea typeface="Calibri" panose="020F0502020204030204" pitchFamily="34" charset="0"/>
                    <a:cs typeface="Times New Roman" panose="02020603050405020304" pitchFamily="18" charset="0"/>
                  </a:rPr>
                  <a:t>B</a:t>
                </a:r>
                <a:r>
                  <a:rPr lang="kk-KZ" sz="2400" b="1" dirty="0">
                    <a:latin typeface="Times New Roman" panose="02020603050405020304" pitchFamily="18" charset="0"/>
                    <a:ea typeface="Calibri" panose="020F0502020204030204" pitchFamily="34" charset="0"/>
                    <a:cs typeface="Times New Roman" panose="02020603050405020304" pitchFamily="18" charset="0"/>
                  </a:rPr>
                  <a:t> =m</a:t>
                </a:r>
                <a14:m>
                  <m:oMath xmlns:m="http://schemas.openxmlformats.org/officeDocument/2006/math">
                    <m:r>
                      <a:rPr lang="kk-KZ" sz="2400" b="1" i="1">
                        <a:latin typeface="Cambria Math" panose="02040503050406030204" pitchFamily="18" charset="0"/>
                        <a:ea typeface="Calibri" panose="020F0502020204030204" pitchFamily="34" charset="0"/>
                        <a:cs typeface="Times New Roman" panose="02020603050405020304" pitchFamily="18" charset="0"/>
                      </a:rPr>
                      <m:t>· </m:t>
                    </m:r>
                    <m:f>
                      <m:fPr>
                        <m:ctrlPr>
                          <a:rPr lang="ru-RU" sz="2800" b="1" i="1">
                            <a:effectLst/>
                            <a:latin typeface="Cambria Math" panose="02040503050406030204" pitchFamily="18" charset="0"/>
                          </a:rPr>
                        </m:ctrlPr>
                      </m:fPr>
                      <m:num>
                        <m:sSubSup>
                          <m:sSubSupPr>
                            <m:ctrlPr>
                              <a:rPr lang="ru-RU" sz="2800" b="1" i="1">
                                <a:effectLst/>
                                <a:latin typeface="Cambria Math" panose="02040503050406030204" pitchFamily="18" charset="0"/>
                              </a:rPr>
                            </m:ctrlPr>
                          </m:sSubSupPr>
                          <m:e>
                            <m:r>
                              <a:rPr lang="kk-KZ" sz="2800" b="1" i="1">
                                <a:effectLst/>
                                <a:latin typeface="Cambria Math" panose="02040503050406030204" pitchFamily="18" charset="0"/>
                                <a:ea typeface="Calibri" panose="020F0502020204030204" pitchFamily="34" charset="0"/>
                                <a:cs typeface="Times New Roman" panose="02020603050405020304" pitchFamily="18" charset="0"/>
                              </a:rPr>
                              <m:t>𝒗</m:t>
                            </m:r>
                          </m:e>
                          <m:sub>
                            <m:r>
                              <a:rPr lang="kk-KZ" sz="2800" b="1" i="1">
                                <a:effectLst/>
                                <a:latin typeface="Cambria Math" panose="02040503050406030204" pitchFamily="18" charset="0"/>
                                <a:ea typeface="Calibri" panose="020F0502020204030204" pitchFamily="34" charset="0"/>
                                <a:cs typeface="Times New Roman" panose="02020603050405020304" pitchFamily="18" charset="0"/>
                              </a:rPr>
                              <m:t>𝟎</m:t>
                            </m:r>
                          </m:sub>
                          <m:sup>
                            <m:r>
                              <a:rPr lang="kk-KZ" sz="2800" b="1" i="1">
                                <a:effectLst/>
                                <a:latin typeface="Cambria Math" panose="02040503050406030204" pitchFamily="18" charset="0"/>
                                <a:ea typeface="Calibri" panose="020F0502020204030204" pitchFamily="34" charset="0"/>
                                <a:cs typeface="Times New Roman" panose="02020603050405020304" pitchFamily="18" charset="0"/>
                              </a:rPr>
                              <m:t>𝟐</m:t>
                            </m:r>
                          </m:sup>
                        </m:sSubSup>
                      </m:num>
                      <m:den>
                        <m:sSub>
                          <m:sSubPr>
                            <m:ctrlPr>
                              <a:rPr lang="ru-RU" sz="2800" b="1" i="1">
                                <a:effectLst/>
                                <a:latin typeface="Cambria Math" panose="02040503050406030204" pitchFamily="18" charset="0"/>
                              </a:rPr>
                            </m:ctrlPr>
                          </m:sSubPr>
                          <m:e>
                            <m:r>
                              <a:rPr lang="kk-KZ" sz="2800" b="1" i="1">
                                <a:effectLst/>
                                <a:latin typeface="Cambria Math" panose="02040503050406030204" pitchFamily="18" charset="0"/>
                                <a:ea typeface="Calibri" panose="020F0502020204030204" pitchFamily="34" charset="0"/>
                                <a:cs typeface="Times New Roman" panose="02020603050405020304" pitchFamily="18" charset="0"/>
                              </a:rPr>
                              <m:t>𝒓</m:t>
                            </m:r>
                          </m:e>
                          <m:sub>
                            <m:r>
                              <a:rPr lang="kk-KZ" sz="2800" b="1" i="1">
                                <a:effectLst/>
                                <a:latin typeface="Cambria Math" panose="02040503050406030204" pitchFamily="18" charset="0"/>
                                <a:ea typeface="Calibri" panose="020F0502020204030204" pitchFamily="34" charset="0"/>
                                <a:cs typeface="Times New Roman" panose="02020603050405020304" pitchFamily="18" charset="0"/>
                              </a:rPr>
                              <m:t>𝟎</m:t>
                            </m:r>
                          </m:sub>
                        </m:sSub>
                      </m:den>
                    </m:f>
                  </m:oMath>
                </a14:m>
                <a:r>
                  <a:rPr lang="kk-KZ" sz="2400" b="1" dirty="0">
                    <a:latin typeface="Times New Roman" panose="02020603050405020304" pitchFamily="18" charset="0"/>
                    <a:ea typeface="Calibri" panose="020F0502020204030204" pitchFamily="34" charset="0"/>
                    <a:cs typeface="Times New Roman" panose="02020603050405020304" pitchFamily="18" charset="0"/>
                  </a:rPr>
                  <a:t>  , мұндағы m-бөлшектің массасы, магнит өрісі бөлшекті радиусы </a:t>
                </a:r>
                <a14:m>
                  <m:oMath xmlns:m="http://schemas.openxmlformats.org/officeDocument/2006/math">
                    <m:sSub>
                      <m:sSubPr>
                        <m:ctrlPr>
                          <a:rPr lang="ru-RU" sz="2400" b="1" i="1">
                            <a:latin typeface="Cambria Math" panose="02040503050406030204" pitchFamily="18" charset="0"/>
                          </a:rPr>
                        </m:ctrlPr>
                      </m:sSubPr>
                      <m:e>
                        <m:r>
                          <a:rPr lang="kk-KZ" sz="2400" b="1" i="1">
                            <a:latin typeface="Cambria Math" panose="02040503050406030204" pitchFamily="18" charset="0"/>
                            <a:ea typeface="Calibri" panose="020F0502020204030204" pitchFamily="34" charset="0"/>
                            <a:cs typeface="Times New Roman" panose="02020603050405020304" pitchFamily="18" charset="0"/>
                          </a:rPr>
                          <m:t>𝒓</m:t>
                        </m:r>
                      </m:e>
                      <m:sub>
                        <m:r>
                          <a:rPr lang="kk-KZ" sz="2400" b="1" i="1">
                            <a:latin typeface="Cambria Math" panose="02040503050406030204" pitchFamily="18" charset="0"/>
                            <a:ea typeface="Calibri" panose="020F0502020204030204" pitchFamily="34" charset="0"/>
                            <a:cs typeface="Times New Roman" panose="02020603050405020304" pitchFamily="18" charset="0"/>
                          </a:rPr>
                          <m:t>𝟎</m:t>
                        </m:r>
                      </m:sub>
                    </m:sSub>
                  </m:oMath>
                </a14:m>
                <a:r>
                  <a:rPr lang="kk-KZ"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14:m>
                  <m:oMath xmlns:m="http://schemas.openxmlformats.org/officeDocument/2006/math">
                    <m:f>
                      <m:fPr>
                        <m:ctrlPr>
                          <a:rPr lang="ru-RU" sz="2800" b="1" i="1">
                            <a:solidFill>
                              <a:srgbClr val="000000"/>
                            </a:solidFill>
                            <a:effectLst/>
                            <a:latin typeface="Cambria Math" panose="02040503050406030204" pitchFamily="18" charset="0"/>
                          </a:rPr>
                        </m:ctrlPr>
                      </m:fPr>
                      <m:num>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𝒎</m:t>
                        </m:r>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ru-RU" sz="2800" b="1" i="1">
                                <a:solidFill>
                                  <a:srgbClr val="000000"/>
                                </a:solidFill>
                                <a:effectLst/>
                                <a:latin typeface="Cambria Math" panose="02040503050406030204" pitchFamily="18" charset="0"/>
                              </a:rPr>
                            </m:ctrlPr>
                          </m:sSubPr>
                          <m:e>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𝒗</m:t>
                            </m:r>
                          </m:e>
                          <m:sub>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𝟎</m:t>
                            </m:r>
                          </m:sub>
                        </m:sSub>
                      </m:num>
                      <m:den>
                        <m:sSub>
                          <m:sSubPr>
                            <m:ctrlPr>
                              <a:rPr lang="ru-RU" sz="2800" b="1" i="1">
                                <a:solidFill>
                                  <a:srgbClr val="000000"/>
                                </a:solidFill>
                                <a:effectLst/>
                                <a:latin typeface="Cambria Math" panose="02040503050406030204" pitchFamily="18" charset="0"/>
                              </a:rPr>
                            </m:ctrlPr>
                          </m:sSubPr>
                          <m:e>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𝒒</m:t>
                            </m:r>
                          </m:e>
                          <m:sub>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𝟎</m:t>
                            </m:r>
                          </m:sub>
                        </m:sSub>
                        <m:r>
                          <a:rPr lang="kk-KZ" sz="28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𝑩</m:t>
                        </m:r>
                      </m:den>
                    </m:f>
                  </m:oMath>
                </a14:m>
                <a:r>
                  <a:rPr lang="kk-KZ"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kk-KZ" sz="2400" b="1" dirty="0">
                    <a:latin typeface="Times New Roman" panose="02020603050405020304" pitchFamily="18" charset="0"/>
                    <a:ea typeface="Calibri" panose="020F0502020204030204" pitchFamily="34" charset="0"/>
                    <a:cs typeface="Times New Roman" panose="02020603050405020304" pitchFamily="18" charset="0"/>
                  </a:rPr>
                  <a:t>шеңбер бойымен қозғалуға мәжбүр етеді</a:t>
                </a:r>
                <a:endParaRPr lang="ru-RU" sz="2400" dirty="0">
                  <a:latin typeface="Times New Roman" panose="02020603050405020304" pitchFamily="18" charset="0"/>
                  <a:cs typeface="Times New Roman" panose="02020603050405020304" pitchFamily="18" charset="0"/>
                </a:endParaRPr>
              </a:p>
            </p:txBody>
          </p:sp>
        </mc:Choice>
        <mc:Fallback xmlns="">
          <p:sp>
            <p:nvSpPr>
              <p:cNvPr id="2" name="Прямоугольник 1"/>
              <p:cNvSpPr>
                <a:spLocks noRot="1" noChangeAspect="1" noMove="1" noResize="1" noEditPoints="1" noAdjustHandles="1" noChangeArrowheads="1" noChangeShapeType="1" noTextEdit="1"/>
              </p:cNvSpPr>
              <p:nvPr/>
            </p:nvSpPr>
            <p:spPr>
              <a:xfrm>
                <a:off x="1049867" y="823960"/>
                <a:ext cx="10769600" cy="5489260"/>
              </a:xfrm>
              <a:prstGeom prst="rect">
                <a:avLst/>
              </a:prstGeom>
              <a:blipFill>
                <a:blip r:embed="rId2"/>
                <a:stretch>
                  <a:fillRect l="-849" t="-888"/>
                </a:stretch>
              </a:blipFill>
            </p:spPr>
            <p:txBody>
              <a:bodyPr/>
              <a:lstStyle/>
              <a:p>
                <a:r>
                  <a:rPr lang="ru-RU">
                    <a:noFill/>
                  </a:rPr>
                  <a:t> </a:t>
                </a:r>
              </a:p>
            </p:txBody>
          </p:sp>
        </mc:Fallback>
      </mc:AlternateContent>
    </p:spTree>
    <p:extLst>
      <p:ext uri="{BB962C8B-B14F-4D97-AF65-F5344CB8AC3E}">
        <p14:creationId xmlns:p14="http://schemas.microsoft.com/office/powerpoint/2010/main" val="4009034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Циклотрон"/>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2316" y="926042"/>
            <a:ext cx="5374217" cy="3595158"/>
          </a:xfrm>
          <a:prstGeom prst="rect">
            <a:avLst/>
          </a:prstGeom>
          <a:noFill/>
          <a:ln>
            <a:noFill/>
          </a:ln>
        </p:spPr>
      </p:pic>
      <p:sp>
        <p:nvSpPr>
          <p:cNvPr id="3" name="TextBox 2"/>
          <p:cNvSpPr txBox="1"/>
          <p:nvPr/>
        </p:nvSpPr>
        <p:spPr>
          <a:xfrm>
            <a:off x="1134533" y="5164667"/>
            <a:ext cx="8568267" cy="646331"/>
          </a:xfrm>
          <a:prstGeom prst="rect">
            <a:avLst/>
          </a:prstGeom>
          <a:noFill/>
        </p:spPr>
        <p:txBody>
          <a:bodyPr wrap="square" rtlCol="0">
            <a:spAutoFit/>
          </a:bodyPr>
          <a:lstStyle/>
          <a:p>
            <a:r>
              <a:rPr lang="kk-KZ" b="1" dirty="0"/>
              <a:t>1 сурет</a:t>
            </a:r>
            <a:r>
              <a:rPr lang="kk-KZ" dirty="0"/>
              <a:t>: Циклотрон  :  1- бөлшек көзі ; 2-бөлшек траекториясы ;3- тұрақты магнит;</a:t>
            </a:r>
            <a:endParaRPr lang="ru-RU" dirty="0"/>
          </a:p>
          <a:p>
            <a:endParaRPr lang="ru-RU" dirty="0"/>
          </a:p>
        </p:txBody>
      </p:sp>
    </p:spTree>
    <p:extLst>
      <p:ext uri="{BB962C8B-B14F-4D97-AF65-F5344CB8AC3E}">
        <p14:creationId xmlns:p14="http://schemas.microsoft.com/office/powerpoint/2010/main" val="1836607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5867" y="728133"/>
            <a:ext cx="10380133" cy="1200329"/>
          </a:xfrm>
          <a:prstGeom prst="rect">
            <a:avLst/>
          </a:prstGeom>
          <a:noFill/>
        </p:spPr>
        <p:txBody>
          <a:bodyPr wrap="square" rtlCol="0">
            <a:spAutoFit/>
          </a:bodyPr>
          <a:lstStyle/>
          <a:p>
            <a:r>
              <a:rPr lang="kk-KZ" b="1" dirty="0"/>
              <a:t>Тапсырма.3.316</a:t>
            </a:r>
            <a:r>
              <a:rPr lang="kk-KZ" dirty="0"/>
              <a:t> .Индукциясы 0,085Тл біртекті магнит өрісіне  оның магнит сызықтарына перпендикуляр бағытта  4,6*10</a:t>
            </a:r>
            <a:r>
              <a:rPr lang="kk-KZ" baseline="30000" dirty="0"/>
              <a:t>7 </a:t>
            </a:r>
            <a:r>
              <a:rPr lang="kk-KZ" dirty="0"/>
              <a:t>м/с жылдамдықпен электрон  ұшып кіреді. Магнит өрісіндегі электронға әсер ететін  күшті , электрон   қозғалатын шеңбердің радиусын табыңдар.</a:t>
            </a:r>
            <a:endParaRPr lang="ru-RU" dirty="0"/>
          </a:p>
          <a:p>
            <a:endParaRPr lang="ru-RU" dirty="0"/>
          </a:p>
        </p:txBody>
      </p:sp>
    </p:spTree>
    <p:extLst>
      <p:ext uri="{BB962C8B-B14F-4D97-AF65-F5344CB8AC3E}">
        <p14:creationId xmlns:p14="http://schemas.microsoft.com/office/powerpoint/2010/main" val="3400193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786" t="33912" r="5230" b="39468"/>
          <a:stretch/>
        </p:blipFill>
        <p:spPr>
          <a:xfrm>
            <a:off x="338667" y="474132"/>
            <a:ext cx="11198082" cy="3149601"/>
          </a:xfrm>
          <a:prstGeom prst="rect">
            <a:avLst/>
          </a:prstGeom>
        </p:spPr>
      </p:pic>
    </p:spTree>
    <p:extLst>
      <p:ext uri="{BB962C8B-B14F-4D97-AF65-F5344CB8AC3E}">
        <p14:creationId xmlns:p14="http://schemas.microsoft.com/office/powerpoint/2010/main" val="422692209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59</Words>
  <Application>Microsoft Office PowerPoint</Application>
  <PresentationFormat>Широкоэкранный</PresentationFormat>
  <Paragraphs>7</Paragraphs>
  <Slides>25</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25</vt:i4>
      </vt:variant>
    </vt:vector>
  </HeadingPairs>
  <TitlesOfParts>
    <vt:vector size="31" baseType="lpstr">
      <vt:lpstr>Arial</vt:lpstr>
      <vt:lpstr>Calibri</vt:lpstr>
      <vt:lpstr>Calibri Light</vt:lpstr>
      <vt:lpstr>Cambria Math</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Пользователь Windows</cp:lastModifiedBy>
  <cp:revision>8</cp:revision>
  <dcterms:created xsi:type="dcterms:W3CDTF">2021-04-14T15:10:54Z</dcterms:created>
  <dcterms:modified xsi:type="dcterms:W3CDTF">2021-04-15T03:12:34Z</dcterms:modified>
</cp:coreProperties>
</file>