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97" r:id="rId3"/>
    <p:sldId id="257" r:id="rId4"/>
    <p:sldId id="259" r:id="rId5"/>
    <p:sldId id="291" r:id="rId6"/>
    <p:sldId id="260" r:id="rId7"/>
    <p:sldId id="261" r:id="rId8"/>
    <p:sldId id="262" r:id="rId9"/>
    <p:sldId id="266" r:id="rId10"/>
    <p:sldId id="292" r:id="rId11"/>
    <p:sldId id="294" r:id="rId12"/>
    <p:sldId id="295" r:id="rId13"/>
    <p:sldId id="296" r:id="rId14"/>
  </p:sldIdLst>
  <p:sldSz cx="9144000" cy="6858000" type="screen4x3"/>
  <p:notesSz cx="6888163" cy="100203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990000"/>
    <a:srgbClr val="422C16"/>
    <a:srgbClr val="0C788E"/>
    <a:srgbClr val="0099CC"/>
    <a:srgbClr val="3366CC"/>
    <a:srgbClr val="660033"/>
    <a:srgbClr val="0033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2" autoAdjust="0"/>
    <p:restoredTop sz="92609" autoAdjust="0"/>
  </p:normalViewPr>
  <p:slideViewPr>
    <p:cSldViewPr>
      <p:cViewPr varScale="1">
        <p:scale>
          <a:sx n="106" d="100"/>
          <a:sy n="106" d="100"/>
        </p:scale>
        <p:origin x="17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ru-RU"/>
          </a:p>
        </p:txBody>
      </p:sp>
      <p:sp>
        <p:nvSpPr>
          <p:cNvPr id="3" name="Дата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FE19FE2F-7D8A-446D-B486-3D06C1216D1B}" type="datetimeFigureOut">
              <a:rPr lang="ru-RU" smtClean="0"/>
              <a:pPr/>
              <a:t>16.12.19</a:t>
            </a:fld>
            <a:endParaRPr lang="ru-RU"/>
          </a:p>
        </p:txBody>
      </p:sp>
      <p:sp>
        <p:nvSpPr>
          <p:cNvPr id="4" name="Образ слайда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ru-RU"/>
          </a:p>
        </p:txBody>
      </p:sp>
      <p:sp>
        <p:nvSpPr>
          <p:cNvPr id="5" name="Заметки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ru-RU"/>
          </a:p>
        </p:txBody>
      </p:sp>
      <p:sp>
        <p:nvSpPr>
          <p:cNvPr id="7" name="Номер слайда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1F7FDE59-C7C8-427C-9325-9AE161B8CBD5}" type="slidenum">
              <a:rPr lang="ru-RU" smtClean="0"/>
              <a:pPr/>
              <a:t>‹#›</a:t>
            </a:fld>
            <a:endParaRPr lang="ru-RU"/>
          </a:p>
        </p:txBody>
      </p:sp>
    </p:spTree>
    <p:extLst>
      <p:ext uri="{BB962C8B-B14F-4D97-AF65-F5344CB8AC3E}">
        <p14:creationId xmlns:p14="http://schemas.microsoft.com/office/powerpoint/2010/main" val="994020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B39D70E-AFB4-40ED-8F80-E938A8D5D58E}" type="slidenum">
              <a:rPr lang="ru-RU"/>
              <a:pPr/>
              <a:t>5</a:t>
            </a:fld>
            <a:endParaRPr lang="ru-RU"/>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374118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0FD7DDD2-CD40-464E-BCB3-223DDAD687FC}"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0CC7A4B3-F2FE-46B5-8EDC-CC55D147B95A}"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86FB6DA0-3AE5-4C8A-B167-7F67B5E46D0A}"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960B3C41-8252-4CE6-AE5D-13B6326D960A}"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s-ES"/>
          </a:p>
        </p:txBody>
      </p:sp>
      <p:sp>
        <p:nvSpPr>
          <p:cNvPr id="5" name="Нижний колонтитул 4"/>
          <p:cNvSpPr>
            <a:spLocks noGrp="1"/>
          </p:cNvSpPr>
          <p:nvPr>
            <p:ph type="ftr" sz="quarter" idx="11"/>
          </p:nvPr>
        </p:nvSpPr>
        <p:spPr/>
        <p:txBody>
          <a:bodyPr/>
          <a:lstStyle>
            <a:lvl1pPr>
              <a:defRPr/>
            </a:lvl1pPr>
          </a:lstStyle>
          <a:p>
            <a:endParaRPr lang="es-ES"/>
          </a:p>
        </p:txBody>
      </p:sp>
      <p:sp>
        <p:nvSpPr>
          <p:cNvPr id="6" name="Номер слайда 5"/>
          <p:cNvSpPr>
            <a:spLocks noGrp="1"/>
          </p:cNvSpPr>
          <p:nvPr>
            <p:ph type="sldNum" sz="quarter" idx="12"/>
          </p:nvPr>
        </p:nvSpPr>
        <p:spPr/>
        <p:txBody>
          <a:bodyPr/>
          <a:lstStyle>
            <a:lvl1pPr>
              <a:defRPr/>
            </a:lvl1pPr>
          </a:lstStyle>
          <a:p>
            <a:fld id="{5EE95704-1695-47AA-B80E-9AD234717ACE}"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es-ES"/>
          </a:p>
        </p:txBody>
      </p:sp>
      <p:sp>
        <p:nvSpPr>
          <p:cNvPr id="6" name="Нижний колонтитул 5"/>
          <p:cNvSpPr>
            <a:spLocks noGrp="1"/>
          </p:cNvSpPr>
          <p:nvPr>
            <p:ph type="ftr" sz="quarter" idx="11"/>
          </p:nvPr>
        </p:nvSpPr>
        <p:spPr/>
        <p:txBody>
          <a:bodyPr/>
          <a:lstStyle>
            <a:lvl1pPr>
              <a:defRPr/>
            </a:lvl1pPr>
          </a:lstStyle>
          <a:p>
            <a:endParaRPr lang="es-ES"/>
          </a:p>
        </p:txBody>
      </p:sp>
      <p:sp>
        <p:nvSpPr>
          <p:cNvPr id="7" name="Номер слайда 6"/>
          <p:cNvSpPr>
            <a:spLocks noGrp="1"/>
          </p:cNvSpPr>
          <p:nvPr>
            <p:ph type="sldNum" sz="quarter" idx="12"/>
          </p:nvPr>
        </p:nvSpPr>
        <p:spPr/>
        <p:txBody>
          <a:bodyPr/>
          <a:lstStyle>
            <a:lvl1pPr>
              <a:defRPr/>
            </a:lvl1pPr>
          </a:lstStyle>
          <a:p>
            <a:fld id="{AE434D9B-80DB-4168-98AD-CF532CE9DD46}"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es-ES"/>
          </a:p>
        </p:txBody>
      </p:sp>
      <p:sp>
        <p:nvSpPr>
          <p:cNvPr id="8" name="Нижний колонтитул 7"/>
          <p:cNvSpPr>
            <a:spLocks noGrp="1"/>
          </p:cNvSpPr>
          <p:nvPr>
            <p:ph type="ftr" sz="quarter" idx="11"/>
          </p:nvPr>
        </p:nvSpPr>
        <p:spPr/>
        <p:txBody>
          <a:bodyPr/>
          <a:lstStyle>
            <a:lvl1pPr>
              <a:defRPr/>
            </a:lvl1pPr>
          </a:lstStyle>
          <a:p>
            <a:endParaRPr lang="es-ES"/>
          </a:p>
        </p:txBody>
      </p:sp>
      <p:sp>
        <p:nvSpPr>
          <p:cNvPr id="9" name="Номер слайда 8"/>
          <p:cNvSpPr>
            <a:spLocks noGrp="1"/>
          </p:cNvSpPr>
          <p:nvPr>
            <p:ph type="sldNum" sz="quarter" idx="12"/>
          </p:nvPr>
        </p:nvSpPr>
        <p:spPr/>
        <p:txBody>
          <a:bodyPr/>
          <a:lstStyle>
            <a:lvl1pPr>
              <a:defRPr/>
            </a:lvl1pPr>
          </a:lstStyle>
          <a:p>
            <a:fld id="{484EBC5D-3868-449B-A89D-35D5F006D205}"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es-ES"/>
          </a:p>
        </p:txBody>
      </p:sp>
      <p:sp>
        <p:nvSpPr>
          <p:cNvPr id="4" name="Нижний колонтитул 3"/>
          <p:cNvSpPr>
            <a:spLocks noGrp="1"/>
          </p:cNvSpPr>
          <p:nvPr>
            <p:ph type="ftr" sz="quarter" idx="11"/>
          </p:nvPr>
        </p:nvSpPr>
        <p:spPr/>
        <p:txBody>
          <a:bodyPr/>
          <a:lstStyle>
            <a:lvl1pPr>
              <a:defRPr/>
            </a:lvl1pPr>
          </a:lstStyle>
          <a:p>
            <a:endParaRPr lang="es-ES"/>
          </a:p>
        </p:txBody>
      </p:sp>
      <p:sp>
        <p:nvSpPr>
          <p:cNvPr id="5" name="Номер слайда 4"/>
          <p:cNvSpPr>
            <a:spLocks noGrp="1"/>
          </p:cNvSpPr>
          <p:nvPr>
            <p:ph type="sldNum" sz="quarter" idx="12"/>
          </p:nvPr>
        </p:nvSpPr>
        <p:spPr/>
        <p:txBody>
          <a:bodyPr/>
          <a:lstStyle>
            <a:lvl1pPr>
              <a:defRPr/>
            </a:lvl1pPr>
          </a:lstStyle>
          <a:p>
            <a:fld id="{99D8A53E-7788-4B9E-A619-779A1A7F0982}"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s-ES"/>
          </a:p>
        </p:txBody>
      </p:sp>
      <p:sp>
        <p:nvSpPr>
          <p:cNvPr id="3" name="Нижний колонтитул 2"/>
          <p:cNvSpPr>
            <a:spLocks noGrp="1"/>
          </p:cNvSpPr>
          <p:nvPr>
            <p:ph type="ftr" sz="quarter" idx="11"/>
          </p:nvPr>
        </p:nvSpPr>
        <p:spPr/>
        <p:txBody>
          <a:bodyPr/>
          <a:lstStyle>
            <a:lvl1pPr>
              <a:defRPr/>
            </a:lvl1pPr>
          </a:lstStyle>
          <a:p>
            <a:endParaRPr lang="es-ES"/>
          </a:p>
        </p:txBody>
      </p:sp>
      <p:sp>
        <p:nvSpPr>
          <p:cNvPr id="4" name="Номер слайда 3"/>
          <p:cNvSpPr>
            <a:spLocks noGrp="1"/>
          </p:cNvSpPr>
          <p:nvPr>
            <p:ph type="sldNum" sz="quarter" idx="12"/>
          </p:nvPr>
        </p:nvSpPr>
        <p:spPr/>
        <p:txBody>
          <a:bodyPr/>
          <a:lstStyle>
            <a:lvl1pPr>
              <a:defRPr/>
            </a:lvl1pPr>
          </a:lstStyle>
          <a:p>
            <a:fld id="{C6204EAE-C510-4E95-9824-ED2845C26861}"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s-ES"/>
          </a:p>
        </p:txBody>
      </p:sp>
      <p:sp>
        <p:nvSpPr>
          <p:cNvPr id="6" name="Нижний колонтитул 5"/>
          <p:cNvSpPr>
            <a:spLocks noGrp="1"/>
          </p:cNvSpPr>
          <p:nvPr>
            <p:ph type="ftr" sz="quarter" idx="11"/>
          </p:nvPr>
        </p:nvSpPr>
        <p:spPr/>
        <p:txBody>
          <a:bodyPr/>
          <a:lstStyle>
            <a:lvl1pPr>
              <a:defRPr/>
            </a:lvl1pPr>
          </a:lstStyle>
          <a:p>
            <a:endParaRPr lang="es-ES"/>
          </a:p>
        </p:txBody>
      </p:sp>
      <p:sp>
        <p:nvSpPr>
          <p:cNvPr id="7" name="Номер слайда 6"/>
          <p:cNvSpPr>
            <a:spLocks noGrp="1"/>
          </p:cNvSpPr>
          <p:nvPr>
            <p:ph type="sldNum" sz="quarter" idx="12"/>
          </p:nvPr>
        </p:nvSpPr>
        <p:spPr/>
        <p:txBody>
          <a:bodyPr/>
          <a:lstStyle>
            <a:lvl1pPr>
              <a:defRPr/>
            </a:lvl1pPr>
          </a:lstStyle>
          <a:p>
            <a:fld id="{D67BBF5D-FBBB-4877-AB97-E56DA4929B78}"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s-ES"/>
          </a:p>
        </p:txBody>
      </p:sp>
      <p:sp>
        <p:nvSpPr>
          <p:cNvPr id="6" name="Нижний колонтитул 5"/>
          <p:cNvSpPr>
            <a:spLocks noGrp="1"/>
          </p:cNvSpPr>
          <p:nvPr>
            <p:ph type="ftr" sz="quarter" idx="11"/>
          </p:nvPr>
        </p:nvSpPr>
        <p:spPr/>
        <p:txBody>
          <a:bodyPr/>
          <a:lstStyle>
            <a:lvl1pPr>
              <a:defRPr/>
            </a:lvl1pPr>
          </a:lstStyle>
          <a:p>
            <a:endParaRPr lang="es-ES"/>
          </a:p>
        </p:txBody>
      </p:sp>
      <p:sp>
        <p:nvSpPr>
          <p:cNvPr id="7" name="Номер слайда 6"/>
          <p:cNvSpPr>
            <a:spLocks noGrp="1"/>
          </p:cNvSpPr>
          <p:nvPr>
            <p:ph type="sldNum" sz="quarter" idx="12"/>
          </p:nvPr>
        </p:nvSpPr>
        <p:spPr/>
        <p:txBody>
          <a:bodyPr/>
          <a:lstStyle>
            <a:lvl1pPr>
              <a:defRPr/>
            </a:lvl1pPr>
          </a:lstStyle>
          <a:p>
            <a:fld id="{DADF94DD-FB7A-4E34-9B72-0CF1C8253FA4}"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ABFDEE3-3E05-4A66-9B60-0A20B037DF6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395536" y="5085184"/>
            <a:ext cx="8208739" cy="1772816"/>
          </a:xfrm>
        </p:spPr>
        <p:txBody>
          <a:bodyPr/>
          <a:lstStyle/>
          <a:p>
            <a:pPr algn="r"/>
            <a:r>
              <a:rPr lang="kk-KZ" sz="2000" dirty="0" err="1" smtClean="0"/>
              <a:t>Абылхайырова</a:t>
            </a:r>
            <a:r>
              <a:rPr lang="kk-KZ" sz="2000" dirty="0" smtClean="0"/>
              <a:t> </a:t>
            </a:r>
            <a:r>
              <a:rPr lang="kk-KZ" sz="2000" dirty="0" err="1" smtClean="0"/>
              <a:t>Айнур</a:t>
            </a:r>
            <a:r>
              <a:rPr lang="en-US" sz="2000" b="1" i="1" dirty="0">
                <a:solidFill>
                  <a:schemeClr val="tx1"/>
                </a:solidFill>
                <a:latin typeface="Times New Roman" panose="02020603050405020304" pitchFamily="18" charset="0"/>
                <a:cs typeface="Times New Roman" panose="02020603050405020304" pitchFamily="18" charset="0"/>
              </a:rPr>
              <a:t/>
            </a:r>
            <a:br>
              <a:rPr lang="en-US" sz="2000" b="1" i="1" dirty="0">
                <a:solidFill>
                  <a:schemeClr val="tx1"/>
                </a:solidFill>
                <a:latin typeface="Times New Roman" panose="02020603050405020304" pitchFamily="18" charset="0"/>
                <a:cs typeface="Times New Roman" panose="02020603050405020304" pitchFamily="18" charset="0"/>
              </a:rPr>
            </a:br>
            <a:endParaRPr lang="es-ES" sz="2000" b="1" dirty="0">
              <a:solidFill>
                <a:srgbClr val="663300"/>
              </a:solidFill>
            </a:endParaRPr>
          </a:p>
        </p:txBody>
      </p:sp>
      <p:sp>
        <p:nvSpPr>
          <p:cNvPr id="4" name="TextBox 3"/>
          <p:cNvSpPr txBox="1"/>
          <p:nvPr/>
        </p:nvSpPr>
        <p:spPr>
          <a:xfrm>
            <a:off x="755576" y="1412776"/>
            <a:ext cx="7992888" cy="1569660"/>
          </a:xfrm>
          <a:prstGeom prst="rect">
            <a:avLst/>
          </a:prstGeom>
          <a:noFill/>
        </p:spPr>
        <p:txBody>
          <a:bodyPr wrap="square" rtlCol="0">
            <a:spAutoFit/>
          </a:bodyPr>
          <a:lstStyle/>
          <a:p>
            <a:r>
              <a:rPr lang="kk-KZ" sz="3200" b="1" dirty="0" smtClean="0">
                <a:solidFill>
                  <a:srgbClr val="002060"/>
                </a:solidFill>
              </a:rPr>
              <a:t>     </a:t>
            </a:r>
          </a:p>
          <a:p>
            <a:pPr algn="ctr"/>
            <a:r>
              <a:rPr lang="kk-KZ" sz="3200" b="1" dirty="0" smtClean="0">
                <a:solidFill>
                  <a:srgbClr val="002060"/>
                </a:solidFill>
              </a:rPr>
              <a:t>Мектеп жасына дейінгі балалардың тілдік қабілетін </a:t>
            </a:r>
            <a:r>
              <a:rPr lang="kk-KZ" sz="3200" b="1" smtClean="0">
                <a:solidFill>
                  <a:srgbClr val="002060"/>
                </a:solidFill>
              </a:rPr>
              <a:t>дамыту жолдары</a:t>
            </a:r>
            <a:endParaRPr lang="ru-RU" sz="3200" b="1" dirty="0" smtClean="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395536" y="404664"/>
            <a:ext cx="8229600" cy="4525963"/>
          </a:xfrm>
        </p:spPr>
        <p:txBody>
          <a:bodyPr/>
          <a:lstStyle/>
          <a:p>
            <a:pPr>
              <a:buNone/>
            </a:pPr>
            <a:r>
              <a:rPr lang="kk-KZ" sz="2000" b="1" dirty="0" smtClean="0"/>
              <a:t>Дербес шығармашылық іс-әрекет</a:t>
            </a:r>
            <a:endParaRPr lang="ru-RU" sz="2000" dirty="0" smtClean="0"/>
          </a:p>
          <a:p>
            <a:pPr>
              <a:buNone/>
            </a:pPr>
            <a:r>
              <a:rPr lang="kk-KZ" sz="2000" b="1" dirty="0" smtClean="0"/>
              <a:t>Жұмыстың түрлері мен формалары</a:t>
            </a:r>
            <a:endParaRPr lang="ru-RU" sz="2000" dirty="0" smtClean="0"/>
          </a:p>
          <a:p>
            <a:pPr>
              <a:buNone/>
            </a:pPr>
            <a:r>
              <a:rPr lang="kk-KZ" sz="2000" b="1" dirty="0" smtClean="0"/>
              <a:t>Заттық-дамытушы орта тілдік кеңістікке ену үшін: </a:t>
            </a:r>
            <a:endParaRPr lang="ru-RU" sz="2000" dirty="0" smtClean="0"/>
          </a:p>
          <a:p>
            <a:pPr>
              <a:buNone/>
            </a:pPr>
            <a:r>
              <a:rPr lang="ru-RU" sz="2000" dirty="0" smtClean="0"/>
              <a:t>- </a:t>
            </a:r>
            <a:r>
              <a:rPr lang="kk-KZ" sz="2000" dirty="0" smtClean="0"/>
              <a:t>таспа, диск және басқа да тасымалдағыштарда музыкалық аудио материалды; </a:t>
            </a:r>
            <a:endParaRPr lang="ru-RU" sz="2000" dirty="0" smtClean="0"/>
          </a:p>
          <a:p>
            <a:pPr>
              <a:buNone/>
            </a:pPr>
            <a:r>
              <a:rPr lang="kk-KZ" sz="2000" dirty="0" smtClean="0"/>
              <a:t>- сөздік, үстел үстіндегі баспа ойындары, құралдар, кітаптарды;</a:t>
            </a:r>
            <a:endParaRPr lang="ru-RU" sz="2000" dirty="0" smtClean="0"/>
          </a:p>
          <a:p>
            <a:pPr>
              <a:buNone/>
            </a:pPr>
            <a:r>
              <a:rPr lang="kk-KZ" sz="2000" dirty="0" smtClean="0"/>
              <a:t>- жағдайға байланысты, рөлдік, лексикалық мазмұны бар сахналандырылған ойындарды; </a:t>
            </a:r>
            <a:endParaRPr lang="ru-RU" sz="2000" dirty="0" smtClean="0"/>
          </a:p>
          <a:p>
            <a:pPr>
              <a:buNone/>
            </a:pPr>
            <a:r>
              <a:rPr lang="kk-KZ" sz="2000" dirty="0" smtClean="0"/>
              <a:t>- ертегілерді сахналау, тақпақтарды мәнерлеп оқуда балалар өздерінің жетістіктерін көрсете алатын ертеңгіліктер мен мерекелерпайдаланылады. </a:t>
            </a:r>
            <a:endParaRPr lang="ru-RU" sz="2000" dirty="0" smtClean="0"/>
          </a:p>
          <a:p>
            <a:pPr>
              <a:buNone/>
            </a:pPr>
            <a:r>
              <a:rPr lang="kk-KZ" sz="2000" dirty="0" smtClean="0"/>
              <a:t>Мектепке дейінгі оқыту тұжырымдамасының негізін қалайтын кезеңдер оқытудың әдістемелерін, тәсілдерін, үлгілері мен құралдарының спектрін кеңінен қолдануға әкеледі. Бұл ретте балалардың жеке, сонымен қатар, олардың жалпы мәдени дамуы мен микро әлеуметтік ортасы – отбасының ерекшеліктері ескеріледі. </a:t>
            </a:r>
            <a:endParaRPr lang="ru-RU"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395536" y="404664"/>
            <a:ext cx="8229600" cy="4525963"/>
          </a:xfrm>
        </p:spPr>
        <p:txBody>
          <a:bodyPr/>
          <a:lstStyle/>
          <a:p>
            <a:endParaRPr lang="kk-KZ" sz="2000" b="1" dirty="0" smtClean="0"/>
          </a:p>
          <a:p>
            <a:r>
              <a:rPr lang="kk-KZ" sz="2000" b="1" dirty="0" smtClean="0"/>
              <a:t>Негізгі тәсілдері: </a:t>
            </a:r>
            <a:endParaRPr lang="ru-RU" sz="2000" dirty="0" smtClean="0"/>
          </a:p>
          <a:p>
            <a:r>
              <a:rPr lang="kk-KZ" sz="2000" dirty="0" smtClean="0"/>
              <a:t>а) балаларға таныс тілде үлкендердің тіліне еліктеуі; </a:t>
            </a:r>
            <a:endParaRPr lang="ru-RU" sz="2000" dirty="0" smtClean="0"/>
          </a:p>
          <a:p>
            <a:r>
              <a:rPr lang="kk-KZ" sz="2000" dirty="0" smtClean="0"/>
              <a:t>б) көру, есту және әсем бейнелерді құру. Нәтижесінде, ұйымдастырылған оқу іс-әрекетінде оқытудың ауызша емес құралдарының басымдылығы (суреттер, заттардың графикалық бейнелері мен сөйлемдердің құрылымдары, музыка); </a:t>
            </a:r>
            <a:endParaRPr lang="ru-RU" sz="2000" dirty="0" smtClean="0"/>
          </a:p>
          <a:p>
            <a:r>
              <a:rPr lang="ru-RU" sz="2000" dirty="0" smtClean="0"/>
              <a:t>в) </a:t>
            </a:r>
            <a:r>
              <a:rPr lang="kk-KZ" sz="2000" dirty="0" smtClean="0"/>
              <a:t>оқу-дидактикалық ойындарды қолдану; </a:t>
            </a:r>
            <a:endParaRPr lang="ru-RU" sz="2000" dirty="0" smtClean="0"/>
          </a:p>
          <a:p>
            <a:r>
              <a:rPr lang="kk-KZ" sz="2000" dirty="0" smtClean="0"/>
              <a:t>г) жұмбақтар; </a:t>
            </a:r>
            <a:endParaRPr lang="ru-RU" sz="2000" dirty="0" smtClean="0"/>
          </a:p>
          <a:p>
            <a:r>
              <a:rPr lang="kk-KZ" sz="2000" dirty="0" smtClean="0"/>
              <a:t>д) өз ойын білдіріп, өзін-өзі бағалауды арттырудағы психологиялық кедергілерді болдырмайтын ертегілер мен шағын әдеби шығармаларды драмалау. </a:t>
            </a:r>
            <a:endParaRPr lang="ru-RU"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395536" y="404664"/>
            <a:ext cx="8229600" cy="4525963"/>
          </a:xfrm>
        </p:spPr>
        <p:txBody>
          <a:bodyPr/>
          <a:lstStyle/>
          <a:p>
            <a:pPr>
              <a:buNone/>
            </a:pPr>
            <a:r>
              <a:rPr lang="kk-KZ" sz="1800" b="1" dirty="0" smtClean="0"/>
              <a:t>Жұмыс ұстанымдары: </a:t>
            </a:r>
            <a:endParaRPr lang="ru-RU" sz="1800" dirty="0" smtClean="0"/>
          </a:p>
          <a:p>
            <a:pPr>
              <a:buNone/>
            </a:pPr>
            <a:r>
              <a:rPr lang="kk-KZ" sz="1800" dirty="0" smtClean="0"/>
              <a:t>1. Мадақтаудың түрлі құралдарын қолдану, ауызша және материалдық.</a:t>
            </a:r>
            <a:endParaRPr lang="ru-RU" sz="1800" dirty="0" smtClean="0"/>
          </a:p>
          <a:p>
            <a:pPr>
              <a:buNone/>
            </a:pPr>
            <a:r>
              <a:rPr lang="kk-KZ" sz="1800" dirty="0" smtClean="0"/>
              <a:t>2. Бала бойында баланың тілдік қабілетін арттыратын педагог пен балалар арасындағы оң қарым-қатынастарды қалыптастыру.</a:t>
            </a:r>
            <a:endParaRPr lang="ru-RU" sz="1800" dirty="0" smtClean="0"/>
          </a:p>
          <a:p>
            <a:pPr>
              <a:buNone/>
            </a:pPr>
            <a:r>
              <a:rPr lang="kk-KZ" sz="1800" dirty="0" smtClean="0"/>
              <a:t>3. оқыту үдерісінде педагогтің сөйлеу тілінің баланың жаңа үйреніп жатқан тілде 90% болуы.</a:t>
            </a:r>
            <a:endParaRPr lang="ru-RU" sz="1800" dirty="0" smtClean="0"/>
          </a:p>
          <a:p>
            <a:pPr>
              <a:buNone/>
            </a:pPr>
            <a:r>
              <a:rPr lang="kk-KZ" sz="1800" dirty="0" smtClean="0"/>
              <a:t>4. Лексиканы жүйелі енгізу: лексикалық тапсырмаларды арттырып, біртіндеп бекіте отырып 3 сөзден бастау. Соңында күнделікті өмірде жинақталған сөздік қорын арттыру.</a:t>
            </a:r>
            <a:endParaRPr lang="ru-RU" sz="1800" dirty="0" smtClean="0"/>
          </a:p>
          <a:p>
            <a:pPr>
              <a:buNone/>
            </a:pPr>
            <a:r>
              <a:rPr lang="kk-KZ" sz="1800" dirty="0" smtClean="0"/>
              <a:t>5. Балалардың қысқа мерзімді есін ескере отырып, әрдайым алдыңғы өткен материалға қайта оралып, оны келесі қайталауларға енгізу.</a:t>
            </a:r>
            <a:endParaRPr lang="ru-RU" sz="1800" dirty="0" smtClean="0"/>
          </a:p>
          <a:p>
            <a:pPr>
              <a:buNone/>
            </a:pPr>
            <a:r>
              <a:rPr lang="kk-KZ" sz="1800" dirty="0" smtClean="0"/>
              <a:t>6. Сөйлеу дағдыларын дамытуға бағытталған дұрыс тілдік құрылымдарға үйрету.</a:t>
            </a:r>
            <a:endParaRPr lang="ru-RU" sz="1800" dirty="0" smtClean="0"/>
          </a:p>
          <a:p>
            <a:pPr>
              <a:buNone/>
            </a:pPr>
            <a:r>
              <a:rPr lang="kk-KZ" sz="1800" dirty="0" smtClean="0"/>
              <a:t>7. Жұптық және топтық үйретулерге айрықша ықылас бөлу. Бұл топта қолайлы психологиялық ахуал құруға және тілдік кедергілерді жоюға көмектеседі.</a:t>
            </a:r>
            <a:endParaRPr lang="ru-RU" sz="1800" dirty="0" smtClean="0"/>
          </a:p>
          <a:p>
            <a:r>
              <a:rPr lang="kk-KZ" sz="1800" dirty="0" smtClean="0"/>
              <a:t>8. Педагогтің сұрақтары мен бұйрықтарына әсерінің жылдамдығын дамытады.</a:t>
            </a:r>
            <a:endParaRPr lang="ru-RU"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611560" y="1196752"/>
            <a:ext cx="8229600" cy="4525963"/>
          </a:xfrm>
        </p:spPr>
        <p:txBody>
          <a:bodyPr/>
          <a:lstStyle/>
          <a:p>
            <a:r>
              <a:rPr lang="kk-KZ" sz="2400" b="1" dirty="0" smtClean="0"/>
              <a:t>Мектепке дейінгі ересек жастағы балалардың тілін дамытудағы басты бағыттар:</a:t>
            </a:r>
            <a:endParaRPr lang="ru-RU" sz="2400" dirty="0" smtClean="0"/>
          </a:p>
          <a:p>
            <a:r>
              <a:rPr lang="kk-KZ" sz="2400" dirty="0" smtClean="0"/>
              <a:t>- байланыстырып сөйлеу және мазмұндылығы (диалог және монолог);</a:t>
            </a:r>
            <a:endParaRPr lang="ru-RU" sz="2400" dirty="0" smtClean="0"/>
          </a:p>
          <a:p>
            <a:r>
              <a:rPr lang="kk-KZ" sz="2400" dirty="0" smtClean="0"/>
              <a:t>- тілдің шығармашылығы мен мәнерлілігін дамыту;</a:t>
            </a:r>
            <a:endParaRPr lang="ru-RU" sz="2400" dirty="0" smtClean="0"/>
          </a:p>
          <a:p>
            <a:r>
              <a:rPr lang="kk-KZ" sz="2400" dirty="0" smtClean="0"/>
              <a:t>- сөйлеу әрекеттеріндегі жеке қабілеттерін дамыту.</a:t>
            </a:r>
            <a:endParaRPr lang="ru-RU"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20688"/>
            <a:ext cx="8229600" cy="4525963"/>
          </a:xfrm>
        </p:spPr>
        <p:txBody>
          <a:bodyPr/>
          <a:lstStyle/>
          <a:p>
            <a:pPr>
              <a:buNone/>
            </a:pPr>
            <a:r>
              <a:rPr lang="ru-RU" sz="2800" dirty="0" smtClean="0"/>
              <a:t>«... </a:t>
            </a:r>
            <a:r>
              <a:rPr lang="kk-KZ" sz="2800" dirty="0" smtClean="0"/>
              <a:t>Баланы интеллектуалды дамыту ғана емес, сондай</a:t>
            </a:r>
            <a:r>
              <a:rPr lang="ru-RU" sz="2800" dirty="0" smtClean="0"/>
              <a:t>-</a:t>
            </a:r>
            <a:r>
              <a:rPr lang="kk-KZ" sz="2800" dirty="0" smtClean="0"/>
              <a:t>ақ оның мінез</a:t>
            </a:r>
            <a:r>
              <a:rPr lang="ru-RU" sz="2800" dirty="0" smtClean="0"/>
              <a:t>-</a:t>
            </a:r>
            <a:r>
              <a:rPr lang="kk-KZ" sz="2800" dirty="0" smtClean="0"/>
              <a:t>құлқын, жалпы алғанда, тұлғаның эмоциясын қалыптастыру сөйлеумен тікелей байланысты болып келеді</a:t>
            </a:r>
            <a:r>
              <a:rPr lang="ru-RU" sz="2800" dirty="0" smtClean="0"/>
              <a:t>» (Л. С. </a:t>
            </a:r>
            <a:r>
              <a:rPr lang="ru-RU" sz="2800" dirty="0" err="1" smtClean="0"/>
              <a:t>Выго</a:t>
            </a:r>
            <a:r>
              <a:rPr lang="kk-KZ" sz="2800" dirty="0" smtClean="0"/>
              <a:t>т</a:t>
            </a:r>
            <a:r>
              <a:rPr lang="ru-RU" sz="2800" dirty="0" err="1" smtClean="0"/>
              <a:t>ский</a:t>
            </a:r>
            <a:r>
              <a:rPr lang="ru-RU" sz="2800" dirty="0" smtClean="0"/>
              <a:t>)</a:t>
            </a:r>
            <a:r>
              <a:rPr lang="kk-KZ" sz="2800" dirty="0" smtClean="0"/>
              <a:t>. Сондықтан мектепке дейінгі ұйымдарда тәрбиелеу мен оқытудың көптеген маңызды міндеттерінің арасында ана тілін үйрету міндеті, тіл дамыту, тілдік қатынасты дамыту </a:t>
            </a:r>
            <a:r>
              <a:rPr lang="ru-RU" sz="2800" dirty="0" smtClean="0"/>
              <a:t>– </a:t>
            </a:r>
            <a:r>
              <a:rPr lang="kk-KZ" sz="2800" dirty="0" smtClean="0"/>
              <a:t>басты мәселелердің бірі</a:t>
            </a:r>
            <a:r>
              <a:rPr lang="ru-RU" sz="2800" dirty="0" smtClean="0"/>
              <a:t>.</a:t>
            </a:r>
          </a:p>
          <a:p>
            <a:r>
              <a:rPr lang="kk-KZ" dirty="0" smtClean="0"/>
              <a:t/>
            </a:r>
            <a:br>
              <a:rPr lang="kk-KZ" dirty="0" smtClean="0"/>
            </a:b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836712"/>
            <a:ext cx="8496944" cy="3046988"/>
          </a:xfrm>
          <a:prstGeom prst="rect">
            <a:avLst/>
          </a:prstGeom>
          <a:noFill/>
        </p:spPr>
        <p:txBody>
          <a:bodyPr wrap="square" rtlCol="0">
            <a:spAutoFit/>
          </a:bodyPr>
          <a:lstStyle/>
          <a:p>
            <a:pPr algn="ctr"/>
            <a:r>
              <a:rPr lang="ru-RU" sz="3200" b="1" dirty="0" err="1" smtClean="0">
                <a:latin typeface="Times New Roman" pitchFamily="18" charset="0"/>
                <a:cs typeface="Times New Roman" pitchFamily="18" charset="0"/>
              </a:rPr>
              <a:t>Мектепке</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дейінгі</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тәрбиелеу </a:t>
            </a:r>
            <a:r>
              <a:rPr lang="ru-RU" sz="3200" b="1" dirty="0" smtClean="0">
                <a:latin typeface="Times New Roman" pitchFamily="18" charset="0"/>
                <a:cs typeface="Times New Roman" pitchFamily="18" charset="0"/>
              </a:rPr>
              <a:t>мен </a:t>
            </a:r>
            <a:r>
              <a:rPr lang="ru-RU" sz="3200" b="1" dirty="0" err="1" smtClean="0">
                <a:latin typeface="Times New Roman" pitchFamily="18" charset="0"/>
                <a:cs typeface="Times New Roman" pitchFamily="18" charset="0"/>
              </a:rPr>
              <a:t>оқытудың негізгі</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мақсаты </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тіл</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дыбыстарын</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дұрыс айтуға жаттықтыра отырып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тілдің дыбыстық мәдениетін жетілдіру</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сөздерді үйрете отырып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сөздік қорларын байыту</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байланыстырып</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сөйлеуге үйрету</a:t>
            </a:r>
            <a:r>
              <a:rPr lang="ru-RU" sz="3200" b="1" dirty="0" smtClean="0">
                <a:latin typeface="Times New Roman" pitchFamily="18" charset="0"/>
                <a:cs typeface="Times New Roman" pitchFamily="18" charset="0"/>
              </a:rPr>
              <a:t>. </a:t>
            </a:r>
            <a:endParaRPr lang="ru-RU" sz="32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395536" y="548680"/>
            <a:ext cx="8568952" cy="3960440"/>
          </a:xfrm>
        </p:spPr>
        <p:txBody>
          <a:bodyPr/>
          <a:lstStyle/>
          <a:p>
            <a:r>
              <a:rPr lang="kk-KZ" sz="2800" dirty="0" smtClean="0">
                <a:latin typeface="Times New Roman" pitchFamily="18" charset="0"/>
                <a:cs typeface="Times New Roman" pitchFamily="18" charset="0"/>
              </a:rPr>
              <a:t>Тілдік дағдыларды дамытудың негізгі мазмұны мектепке дейінгі ұйымдарда тәрбиелеу мен оқыту әдістемелік құралының «Коммуникация» білім беру саласында анықталады. «Коммуникация» білім беру саласының мақсаты – үйретілетін тілдердің ауызша және ауызша емес құралдармен қоршаған ортадағы адамдармен қарым-қатынас жасауға қабілетті мектеп жасына дейінгі көптілді тұлғаны тәрбиелеу болып табылады.</a:t>
            </a:r>
            <a:endParaRPr lang="ru-RU" sz="2800" dirty="0" smtClean="0">
              <a:latin typeface="Times New Roman" pitchFamily="18" charset="0"/>
              <a:cs typeface="Times New Roman" pitchFamily="18" charset="0"/>
            </a:endParaRPr>
          </a:p>
          <a:p>
            <a:pPr>
              <a:buNone/>
            </a:pPr>
            <a:endParaRPr lang="ru-RU"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AutoShape 4"/>
          <p:cNvSpPr>
            <a:spLocks noChangeArrowheads="1"/>
          </p:cNvSpPr>
          <p:nvPr/>
        </p:nvSpPr>
        <p:spPr bwMode="auto">
          <a:xfrm>
            <a:off x="2700338" y="1773238"/>
            <a:ext cx="3816350" cy="3168650"/>
          </a:xfrm>
          <a:prstGeom prst="sun">
            <a:avLst>
              <a:gd name="adj" fmla="val 25000"/>
            </a:avLst>
          </a:prstGeom>
          <a:solidFill>
            <a:srgbClr val="FDFDA1"/>
          </a:solidFill>
          <a:ln w="9525">
            <a:solidFill>
              <a:schemeClr val="tx1"/>
            </a:solidFill>
            <a:miter lim="800000"/>
            <a:headEnd/>
            <a:tailEnd/>
          </a:ln>
        </p:spPr>
        <p:txBody>
          <a:bodyPr wrap="none" anchor="ctr"/>
          <a:lstStyle/>
          <a:p>
            <a:pPr algn="ctr"/>
            <a:r>
              <a:rPr lang="ru-RU" sz="2800" b="1" dirty="0" err="1" smtClean="0"/>
              <a:t>Тіл</a:t>
            </a:r>
            <a:r>
              <a:rPr lang="ru-RU" sz="2800" b="1" dirty="0" smtClean="0"/>
              <a:t> </a:t>
            </a:r>
            <a:r>
              <a:rPr lang="ru-RU" sz="2800" b="1" dirty="0" err="1" smtClean="0"/>
              <a:t>дамыту</a:t>
            </a:r>
            <a:endParaRPr lang="ru-RU" sz="2800" b="1" dirty="0"/>
          </a:p>
        </p:txBody>
      </p:sp>
      <p:sp>
        <p:nvSpPr>
          <p:cNvPr id="10243" name="AutoShape 5"/>
          <p:cNvSpPr>
            <a:spLocks noChangeArrowheads="1"/>
          </p:cNvSpPr>
          <p:nvPr/>
        </p:nvSpPr>
        <p:spPr bwMode="auto">
          <a:xfrm>
            <a:off x="3708401" y="0"/>
            <a:ext cx="2808287" cy="1269728"/>
          </a:xfrm>
          <a:prstGeom prst="cloudCallout">
            <a:avLst>
              <a:gd name="adj1" fmla="val -6248"/>
              <a:gd name="adj2" fmla="val 92917"/>
            </a:avLst>
          </a:prstGeom>
          <a:solidFill>
            <a:srgbClr val="6FE0F7"/>
          </a:solidFill>
          <a:ln w="9525">
            <a:solidFill>
              <a:schemeClr val="tx1"/>
            </a:solidFill>
            <a:round/>
            <a:headEnd/>
            <a:tailEnd/>
          </a:ln>
        </p:spPr>
        <p:txBody>
          <a:bodyPr/>
          <a:lstStyle/>
          <a:p>
            <a:pPr algn="ctr"/>
            <a:r>
              <a:rPr lang="ru-RU" b="1" dirty="0" err="1" smtClean="0"/>
              <a:t>Қимылды ойындар</a:t>
            </a:r>
            <a:endParaRPr lang="ru-RU" b="1" dirty="0"/>
          </a:p>
        </p:txBody>
      </p:sp>
      <p:sp>
        <p:nvSpPr>
          <p:cNvPr id="10244" name="AutoShape 14"/>
          <p:cNvSpPr>
            <a:spLocks noChangeArrowheads="1"/>
          </p:cNvSpPr>
          <p:nvPr/>
        </p:nvSpPr>
        <p:spPr bwMode="auto">
          <a:xfrm rot="1162095">
            <a:off x="700334" y="288772"/>
            <a:ext cx="2951162" cy="1300976"/>
          </a:xfrm>
          <a:prstGeom prst="cloudCallout">
            <a:avLst>
              <a:gd name="adj1" fmla="val 47313"/>
              <a:gd name="adj2" fmla="val 50007"/>
            </a:avLst>
          </a:prstGeom>
          <a:solidFill>
            <a:srgbClr val="6FE0F7"/>
          </a:solidFill>
          <a:ln w="9525">
            <a:solidFill>
              <a:schemeClr val="tx1"/>
            </a:solidFill>
            <a:round/>
            <a:headEnd/>
            <a:tailEnd/>
          </a:ln>
        </p:spPr>
        <p:txBody>
          <a:bodyPr/>
          <a:lstStyle/>
          <a:p>
            <a:pPr algn="ctr"/>
            <a:r>
              <a:rPr lang="ru-RU" b="1" dirty="0" err="1" smtClean="0"/>
              <a:t>Дидактикалық ойындар</a:t>
            </a:r>
            <a:endParaRPr lang="ru-RU" b="1" dirty="0"/>
          </a:p>
        </p:txBody>
      </p:sp>
      <p:sp>
        <p:nvSpPr>
          <p:cNvPr id="10245" name="AutoShape 15"/>
          <p:cNvSpPr>
            <a:spLocks noChangeArrowheads="1"/>
          </p:cNvSpPr>
          <p:nvPr/>
        </p:nvSpPr>
        <p:spPr bwMode="auto">
          <a:xfrm rot="505720">
            <a:off x="222357" y="1879225"/>
            <a:ext cx="2808288" cy="1297504"/>
          </a:xfrm>
          <a:prstGeom prst="cloudCallout">
            <a:avLst>
              <a:gd name="adj1" fmla="val 57801"/>
              <a:gd name="adj2" fmla="val 26944"/>
            </a:avLst>
          </a:prstGeom>
          <a:solidFill>
            <a:srgbClr val="6FE0F7"/>
          </a:solidFill>
          <a:ln w="9525">
            <a:solidFill>
              <a:schemeClr val="tx1"/>
            </a:solidFill>
            <a:round/>
            <a:headEnd/>
            <a:tailEnd/>
          </a:ln>
        </p:spPr>
        <p:txBody>
          <a:bodyPr/>
          <a:lstStyle/>
          <a:p>
            <a:pPr algn="ctr"/>
            <a:r>
              <a:rPr lang="ru-RU" b="1" dirty="0" err="1" smtClean="0"/>
              <a:t>Сахналау</a:t>
            </a:r>
            <a:r>
              <a:rPr lang="ru-RU" b="1" dirty="0" smtClean="0"/>
              <a:t> </a:t>
            </a:r>
            <a:r>
              <a:rPr lang="ru-RU" b="1" dirty="0" err="1" smtClean="0"/>
              <a:t>ойындары</a:t>
            </a:r>
            <a:endParaRPr lang="ru-RU" b="1" dirty="0"/>
          </a:p>
        </p:txBody>
      </p:sp>
      <p:sp>
        <p:nvSpPr>
          <p:cNvPr id="10246" name="AutoShape 16"/>
          <p:cNvSpPr>
            <a:spLocks noChangeArrowheads="1"/>
          </p:cNvSpPr>
          <p:nvPr/>
        </p:nvSpPr>
        <p:spPr bwMode="auto">
          <a:xfrm rot="21384325">
            <a:off x="250826" y="3484563"/>
            <a:ext cx="2808288" cy="1081088"/>
          </a:xfrm>
          <a:prstGeom prst="cloudCallout">
            <a:avLst>
              <a:gd name="adj1" fmla="val 56782"/>
              <a:gd name="adj2" fmla="val -29296"/>
            </a:avLst>
          </a:prstGeom>
          <a:solidFill>
            <a:srgbClr val="6FE0F7"/>
          </a:solidFill>
          <a:ln w="9525">
            <a:solidFill>
              <a:schemeClr val="tx1"/>
            </a:solidFill>
            <a:round/>
            <a:headEnd/>
            <a:tailEnd/>
          </a:ln>
        </p:spPr>
        <p:txBody>
          <a:bodyPr/>
          <a:lstStyle/>
          <a:p>
            <a:pPr algn="ctr"/>
            <a:r>
              <a:rPr lang="ru-RU" b="1" dirty="0" err="1" smtClean="0"/>
              <a:t>Саусақ ойындары</a:t>
            </a:r>
            <a:endParaRPr lang="ru-RU" b="1" dirty="0"/>
          </a:p>
        </p:txBody>
      </p:sp>
      <p:sp>
        <p:nvSpPr>
          <p:cNvPr id="10247" name="AutoShape 17"/>
          <p:cNvSpPr>
            <a:spLocks noChangeArrowheads="1"/>
          </p:cNvSpPr>
          <p:nvPr/>
        </p:nvSpPr>
        <p:spPr bwMode="auto">
          <a:xfrm rot="20537141">
            <a:off x="344733" y="4933174"/>
            <a:ext cx="2808287" cy="1448707"/>
          </a:xfrm>
          <a:prstGeom prst="cloudCallout">
            <a:avLst>
              <a:gd name="adj1" fmla="val 60655"/>
              <a:gd name="adj2" fmla="val -40578"/>
            </a:avLst>
          </a:prstGeom>
          <a:solidFill>
            <a:srgbClr val="6FE0F7"/>
          </a:solidFill>
          <a:ln w="9525">
            <a:solidFill>
              <a:schemeClr val="tx1"/>
            </a:solidFill>
            <a:round/>
            <a:headEnd/>
            <a:tailEnd/>
          </a:ln>
        </p:spPr>
        <p:txBody>
          <a:bodyPr/>
          <a:lstStyle/>
          <a:p>
            <a:pPr algn="ctr"/>
            <a:r>
              <a:rPr lang="ru-RU" b="1" dirty="0" err="1" smtClean="0"/>
              <a:t>Сюжетті</a:t>
            </a:r>
            <a:r>
              <a:rPr lang="ru-RU" b="1" dirty="0" smtClean="0"/>
              <a:t> </a:t>
            </a:r>
            <a:r>
              <a:rPr lang="ru-RU" b="1" dirty="0" err="1" smtClean="0"/>
              <a:t>рөлдік ойындар</a:t>
            </a:r>
            <a:endParaRPr lang="ru-RU" b="1" dirty="0"/>
          </a:p>
        </p:txBody>
      </p:sp>
      <p:sp>
        <p:nvSpPr>
          <p:cNvPr id="10248" name="AutoShape 18"/>
          <p:cNvSpPr>
            <a:spLocks noChangeArrowheads="1"/>
          </p:cNvSpPr>
          <p:nvPr/>
        </p:nvSpPr>
        <p:spPr bwMode="auto">
          <a:xfrm rot="688685">
            <a:off x="5984907" y="5072155"/>
            <a:ext cx="2808287" cy="1355002"/>
          </a:xfrm>
          <a:prstGeom prst="cloudCallout">
            <a:avLst>
              <a:gd name="adj1" fmla="val -55342"/>
              <a:gd name="adj2" fmla="val -50135"/>
            </a:avLst>
          </a:prstGeom>
          <a:solidFill>
            <a:srgbClr val="6FE0F7"/>
          </a:solidFill>
          <a:ln w="9525">
            <a:solidFill>
              <a:schemeClr val="tx1"/>
            </a:solidFill>
            <a:round/>
            <a:headEnd/>
            <a:tailEnd/>
          </a:ln>
        </p:spPr>
        <p:txBody>
          <a:bodyPr/>
          <a:lstStyle/>
          <a:p>
            <a:pPr algn="ctr"/>
            <a:r>
              <a:rPr lang="ru-RU" b="1" dirty="0" err="1" smtClean="0"/>
              <a:t>Бақылау</a:t>
            </a:r>
            <a:r>
              <a:rPr lang="ru-RU" b="1" dirty="0" smtClean="0"/>
              <a:t> </a:t>
            </a:r>
            <a:endParaRPr lang="ru-RU" dirty="0"/>
          </a:p>
        </p:txBody>
      </p:sp>
      <p:sp>
        <p:nvSpPr>
          <p:cNvPr id="10249" name="AutoShape 19"/>
          <p:cNvSpPr>
            <a:spLocks noChangeArrowheads="1"/>
          </p:cNvSpPr>
          <p:nvPr/>
        </p:nvSpPr>
        <p:spPr bwMode="auto">
          <a:xfrm rot="568866">
            <a:off x="6264282" y="3799576"/>
            <a:ext cx="2808287" cy="1081087"/>
          </a:xfrm>
          <a:prstGeom prst="cloudCallout">
            <a:avLst>
              <a:gd name="adj1" fmla="val -59757"/>
              <a:gd name="adj2" fmla="val -22305"/>
            </a:avLst>
          </a:prstGeom>
          <a:solidFill>
            <a:srgbClr val="6FE0F7"/>
          </a:solidFill>
          <a:ln w="9525">
            <a:solidFill>
              <a:schemeClr val="tx1"/>
            </a:solidFill>
            <a:round/>
            <a:headEnd/>
            <a:tailEnd/>
          </a:ln>
        </p:spPr>
        <p:txBody>
          <a:bodyPr/>
          <a:lstStyle/>
          <a:p>
            <a:pPr algn="ctr"/>
            <a:r>
              <a:rPr lang="ru-RU" b="1" dirty="0" err="1" smtClean="0"/>
              <a:t>Серуен</a:t>
            </a:r>
            <a:r>
              <a:rPr lang="ru-RU" b="1" dirty="0" smtClean="0"/>
              <a:t> </a:t>
            </a:r>
            <a:endParaRPr lang="ru-RU" b="1" dirty="0"/>
          </a:p>
        </p:txBody>
      </p:sp>
      <p:sp>
        <p:nvSpPr>
          <p:cNvPr id="10250" name="AutoShape 20"/>
          <p:cNvSpPr>
            <a:spLocks noChangeArrowheads="1"/>
          </p:cNvSpPr>
          <p:nvPr/>
        </p:nvSpPr>
        <p:spPr bwMode="auto">
          <a:xfrm>
            <a:off x="6264281" y="2361912"/>
            <a:ext cx="2808287" cy="1081087"/>
          </a:xfrm>
          <a:prstGeom prst="cloudCallout">
            <a:avLst>
              <a:gd name="adj1" fmla="val -59827"/>
              <a:gd name="adj2" fmla="val 7602"/>
            </a:avLst>
          </a:prstGeom>
          <a:solidFill>
            <a:srgbClr val="6FE0F7"/>
          </a:solidFill>
          <a:ln w="9525">
            <a:solidFill>
              <a:schemeClr val="tx1"/>
            </a:solidFill>
            <a:round/>
            <a:headEnd/>
            <a:tailEnd/>
          </a:ln>
        </p:spPr>
        <p:txBody>
          <a:bodyPr/>
          <a:lstStyle/>
          <a:p>
            <a:pPr algn="ctr"/>
            <a:r>
              <a:rPr lang="ru-RU" b="1" dirty="0" err="1" smtClean="0"/>
              <a:t>Еркін</a:t>
            </a:r>
            <a:r>
              <a:rPr lang="ru-RU" b="1" dirty="0" smtClean="0"/>
              <a:t> </a:t>
            </a:r>
            <a:r>
              <a:rPr lang="ru-RU" b="1" dirty="0" err="1" smtClean="0"/>
              <a:t>іс</a:t>
            </a:r>
            <a:r>
              <a:rPr lang="ru-RU" b="1" dirty="0" smtClean="0"/>
              <a:t> </a:t>
            </a:r>
            <a:r>
              <a:rPr lang="ru-RU" b="1" dirty="0" err="1" smtClean="0"/>
              <a:t>әрекет</a:t>
            </a:r>
            <a:endParaRPr lang="ru-RU" b="1" dirty="0"/>
          </a:p>
        </p:txBody>
      </p:sp>
      <p:sp>
        <p:nvSpPr>
          <p:cNvPr id="10251" name="AutoShape 21"/>
          <p:cNvSpPr>
            <a:spLocks noChangeArrowheads="1"/>
          </p:cNvSpPr>
          <p:nvPr/>
        </p:nvSpPr>
        <p:spPr bwMode="auto">
          <a:xfrm rot="20654057">
            <a:off x="5939411" y="724780"/>
            <a:ext cx="3162786" cy="1284197"/>
          </a:xfrm>
          <a:prstGeom prst="cloudCallout">
            <a:avLst>
              <a:gd name="adj1" fmla="val -53283"/>
              <a:gd name="adj2" fmla="val 42466"/>
            </a:avLst>
          </a:prstGeom>
          <a:solidFill>
            <a:srgbClr val="6FE0F7"/>
          </a:solidFill>
          <a:ln w="9525">
            <a:solidFill>
              <a:schemeClr val="tx1"/>
            </a:solidFill>
            <a:round/>
            <a:headEnd/>
            <a:tailEnd/>
          </a:ln>
        </p:spPr>
        <p:txBody>
          <a:bodyPr/>
          <a:lstStyle/>
          <a:p>
            <a:pPr algn="ctr"/>
            <a:r>
              <a:rPr lang="ru-RU" b="1" dirty="0" err="1" smtClean="0"/>
              <a:t>Ұйымдастырылған оқу іс</a:t>
            </a:r>
            <a:r>
              <a:rPr lang="ru-RU" b="1" dirty="0" smtClean="0"/>
              <a:t> </a:t>
            </a:r>
            <a:r>
              <a:rPr lang="ru-RU" b="1" dirty="0" err="1" smtClean="0"/>
              <a:t>әрекеті</a:t>
            </a:r>
            <a:endParaRPr lang="ru-RU" b="1" dirty="0"/>
          </a:p>
        </p:txBody>
      </p:sp>
      <p:sp>
        <p:nvSpPr>
          <p:cNvPr id="3" name="Выноска-облако 2"/>
          <p:cNvSpPr/>
          <p:nvPr/>
        </p:nvSpPr>
        <p:spPr>
          <a:xfrm rot="10800000">
            <a:off x="2771800" y="5157192"/>
            <a:ext cx="3255550" cy="1396917"/>
          </a:xfrm>
          <a:prstGeom prst="cloudCallout">
            <a:avLst>
              <a:gd name="adj1" fmla="val -1705"/>
              <a:gd name="adj2" fmla="val 82810"/>
            </a:avLst>
          </a:prstGeom>
          <a:solidFill>
            <a:srgbClr val="69D8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2843808" y="5805264"/>
            <a:ext cx="3196709" cy="369332"/>
          </a:xfrm>
          <a:prstGeom prst="rect">
            <a:avLst/>
          </a:prstGeom>
        </p:spPr>
        <p:txBody>
          <a:bodyPr wrap="none">
            <a:spAutoFit/>
          </a:bodyPr>
          <a:lstStyle/>
          <a:p>
            <a:pPr algn="ctr"/>
            <a:r>
              <a:rPr lang="ru-RU" b="1" dirty="0" err="1" smtClean="0"/>
              <a:t>Лингвистикалық ойындар</a:t>
            </a:r>
            <a:endParaRPr lang="ru-RU" dirty="0"/>
          </a:p>
        </p:txBody>
      </p:sp>
    </p:spTree>
  </p:cSld>
  <p:clrMapOvr>
    <a:masterClrMapping/>
  </p:clrMapOvr>
  <p:transition advTm="3984">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109572"/>
                                        </p:tgtEl>
                                        <p:attrNameLst>
                                          <p:attrName>style.visibility</p:attrName>
                                        </p:attrNameLst>
                                      </p:cBhvr>
                                      <p:to>
                                        <p:strVal val="visible"/>
                                      </p:to>
                                    </p:set>
                                    <p:anim calcmode="lin" valueType="num">
                                      <p:cBhvr>
                                        <p:cTn id="7" dur="2000" fill="hold"/>
                                        <p:tgtEl>
                                          <p:spTgt spid="109572"/>
                                        </p:tgtEl>
                                        <p:attrNameLst>
                                          <p:attrName>ppt_w</p:attrName>
                                        </p:attrNameLst>
                                      </p:cBhvr>
                                      <p:tavLst>
                                        <p:tav tm="0" fmla="#ppt_w*sin(2.5*pi*$)">
                                          <p:val>
                                            <p:fltVal val="0"/>
                                          </p:val>
                                        </p:tav>
                                        <p:tav tm="100000">
                                          <p:val>
                                            <p:fltVal val="1"/>
                                          </p:val>
                                        </p:tav>
                                      </p:tavLst>
                                    </p:anim>
                                    <p:anim calcmode="lin" valueType="num">
                                      <p:cBhvr>
                                        <p:cTn id="8" dur="2000" fill="hold"/>
                                        <p:tgtEl>
                                          <p:spTgt spid="10957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251520" y="548680"/>
            <a:ext cx="8640960" cy="4525963"/>
          </a:xfrm>
        </p:spPr>
        <p:txBody>
          <a:bodyPr/>
          <a:lstStyle/>
          <a:p>
            <a:pPr>
              <a:buNone/>
            </a:pPr>
            <a:r>
              <a:rPr lang="kk-KZ" sz="2400" b="1" dirty="0" smtClean="0"/>
              <a:t>Оқытуды ұйымдастыру түрлері мен жұмыс тәртібі </a:t>
            </a:r>
            <a:endParaRPr lang="ru-RU" sz="2400" dirty="0" smtClean="0"/>
          </a:p>
          <a:p>
            <a:pPr>
              <a:buNone/>
            </a:pPr>
            <a:r>
              <a:rPr lang="kk-KZ" sz="2400" dirty="0" smtClean="0"/>
              <a:t>Үйрету іс-әрекетін ұйымдастырудың жетекші түрі – топпен жұмыс істеу болып табылады. Топтардың толымдылығы – 8-12 адамнан артық болмау керек. Тілдің үштұғырлығын дамыту бойынша ұйымдастырылған оқу іс-әрекеттері 4-5 жастағы балаларға - аптасына 1 рет, ұзақтығы 20-25 минуттан, ал 5-6 жастағы балаларға - аптасына 2 рет, ұзақтығы 25-30 минуттан жүргізіледі. Тілдің үштұғырлығын дамыту бойынша ұйымдастырылған оқу іс-әрекеттері барысында алынған білім барлық режимдік кезеңдердің үдерісінде күнделікті: сәлемдесу, киіндіріп шешіндіру, тамақ ішу, ұйқыға дайындық, ойындар мен серуендер барысында бекітіледі.</a:t>
            </a:r>
            <a:endParaRPr lang="ru-RU"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body" idx="1"/>
          </p:nvPr>
        </p:nvSpPr>
        <p:spPr bwMode="auto">
          <a:xfrm>
            <a:off x="323528" y="794901"/>
            <a:ext cx="8136904"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buNone/>
            </a:pPr>
            <a:r>
              <a:rPr lang="kk-KZ" sz="2800" b="1" dirty="0" smtClean="0"/>
              <a:t>Ойын әдістемесі </a:t>
            </a:r>
            <a:r>
              <a:rPr lang="kk-KZ" sz="2800" dirty="0" smtClean="0"/>
              <a:t>балаларды да, педагогтерді де қызықтырады. Ол қарапайымдылығымен тиімді. Оқытушы тілді үйрету және жетілдіру бойынша сабақты ойын түрінде жүргізеді. Әдістеменің құндылығы – ол бір жастан бастап бейімді, әдістеменің көмегімен ауызекі тілді, дұрыс айтылуды, грамматиканы және т.б. дамытады.</a:t>
            </a:r>
            <a:endParaRPr lang="ru-RU"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251520" y="332656"/>
            <a:ext cx="8892480" cy="4525963"/>
          </a:xfrm>
        </p:spPr>
        <p:txBody>
          <a:bodyPr/>
          <a:lstStyle/>
          <a:p>
            <a:pPr>
              <a:buNone/>
            </a:pPr>
            <a:r>
              <a:rPr lang="kk-KZ" sz="2400" b="1" dirty="0" smtClean="0"/>
              <a:t>Зайцевтің әдістемесі</a:t>
            </a:r>
            <a:r>
              <a:rPr lang="kk-KZ" sz="2400" dirty="0" smtClean="0"/>
              <a:t> үш жастан бастап 6(7) жасқа дейінгі балаларға арналған. Ендігі кезекте оны ағылшын тілін үйрету үшін бейімдеп, лайықтады. Зайцевтің белгілі текшелерінде ағылшын алфавитінің де әріптері пайда болды. </a:t>
            </a:r>
            <a:endParaRPr lang="ru-RU" sz="2400" dirty="0" smtClean="0"/>
          </a:p>
          <a:p>
            <a:pPr>
              <a:buNone/>
            </a:pPr>
            <a:r>
              <a:rPr lang="kk-KZ" sz="2400" b="1" dirty="0" smtClean="0"/>
              <a:t>Глен Доманның </a:t>
            </a:r>
            <a:r>
              <a:rPr lang="kk-KZ" sz="2400" dirty="0" smtClean="0"/>
              <a:t>әдістемесі сәбилерге арналған. Бұл әдістемеде баланың көру арқылы есте сақтауы қатыстырылған, атаулары жазылған суреттер есте сақталады және оқуға үйрету үдерісін одан әрі жеңілдетуге көмектеседі, карточкаларын қолдан жасауға болады. Глен Доман өз кітаптарында айқын әрі </a:t>
            </a:r>
            <a:r>
              <a:rPr lang="kk-KZ" sz="2400" smtClean="0"/>
              <a:t>нақты құралдар </a:t>
            </a:r>
            <a:r>
              <a:rPr lang="kk-KZ" sz="2400" dirty="0" smtClean="0"/>
              <a:t>береді. Карточкалар жұмысты сәбилермен ғана емес, сонымен қатар, ересектеу, тіпті мектепалды жастағы балалармен де қолдануға болады. </a:t>
            </a:r>
            <a:endParaRPr lang="ru-RU" sz="2400" dirty="0" smtClean="0"/>
          </a:p>
          <a:p>
            <a:endParaRPr lang="ru-RU"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a:xfrm>
            <a:off x="395536" y="404664"/>
            <a:ext cx="8229600" cy="4525963"/>
          </a:xfrm>
        </p:spPr>
        <p:txBody>
          <a:bodyPr/>
          <a:lstStyle/>
          <a:p>
            <a:endParaRPr lang="kk-KZ" sz="2400" b="1" dirty="0" smtClean="0"/>
          </a:p>
          <a:p>
            <a:r>
              <a:rPr lang="kk-KZ" sz="2400" b="1" dirty="0" smtClean="0"/>
              <a:t>Жобалау әдістемесі</a:t>
            </a:r>
            <a:r>
              <a:rPr lang="kk-KZ" sz="2400" dirty="0" smtClean="0"/>
              <a:t> 4-5 жастағы балаларға арналған. Тілді үйретуші сабақтар жүйесі үшін тақырып таңдайды, берілген тақырып бойынша қызықты бір нәрсе білуде балаларға көмектесетін әртүрлі іс-әрекет түрлерін ұсынады. Балалар дербес орындауы үшін тапсырмалар алады (немесе ата-аналарының көмегімен). Қорытынды сабақтың уақыты келгенде балалар жобаның тақырыбына ауқымды шығармашылық жұмыстарымен келеді.</a:t>
            </a:r>
            <a:endParaRPr lang="ru-RU"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5339</TotalTime>
  <Words>820</Words>
  <Application>Microsoft Macintosh PowerPoint</Application>
  <PresentationFormat>Экран (4:3)</PresentationFormat>
  <Paragraphs>54</Paragraphs>
  <Slides>13</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Times New Roman</vt:lpstr>
      <vt:lpstr>Diseño predeterminado</vt:lpstr>
      <vt:lpstr>Абылхайырова Айнур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Пользователь Microsoft Office</cp:lastModifiedBy>
  <cp:revision>762</cp:revision>
  <dcterms:created xsi:type="dcterms:W3CDTF">2010-05-23T14:28:12Z</dcterms:created>
  <dcterms:modified xsi:type="dcterms:W3CDTF">2019-12-15T20:23:07Z</dcterms:modified>
</cp:coreProperties>
</file>