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16" r:id="rId2"/>
    <p:sldId id="290" r:id="rId3"/>
    <p:sldId id="312" r:id="rId4"/>
    <p:sldId id="258" r:id="rId5"/>
    <p:sldId id="291" r:id="rId6"/>
    <p:sldId id="292" r:id="rId7"/>
    <p:sldId id="293" r:id="rId8"/>
    <p:sldId id="294" r:id="rId9"/>
    <p:sldId id="295" r:id="rId10"/>
    <p:sldId id="261" r:id="rId11"/>
    <p:sldId id="296" r:id="rId12"/>
    <p:sldId id="297" r:id="rId13"/>
    <p:sldId id="299" r:id="rId14"/>
    <p:sldId id="328" r:id="rId15"/>
    <p:sldId id="327" r:id="rId16"/>
    <p:sldId id="317" r:id="rId17"/>
    <p:sldId id="300" r:id="rId18"/>
    <p:sldId id="301" r:id="rId19"/>
    <p:sldId id="303" r:id="rId20"/>
    <p:sldId id="259" r:id="rId21"/>
    <p:sldId id="305" r:id="rId22"/>
    <p:sldId id="262" r:id="rId23"/>
    <p:sldId id="263" r:id="rId24"/>
    <p:sldId id="265" r:id="rId25"/>
    <p:sldId id="267" r:id="rId26"/>
    <p:sldId id="318" r:id="rId27"/>
    <p:sldId id="319" r:id="rId28"/>
    <p:sldId id="321" r:id="rId29"/>
    <p:sldId id="322" r:id="rId30"/>
    <p:sldId id="323" r:id="rId31"/>
    <p:sldId id="324" r:id="rId32"/>
    <p:sldId id="325" r:id="rId33"/>
    <p:sldId id="326" r:id="rId34"/>
    <p:sldId id="307" r:id="rId35"/>
    <p:sldId id="308" r:id="rId36"/>
    <p:sldId id="309" r:id="rId37"/>
    <p:sldId id="31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0124-8626-43AB-AC89-EE66B9A5369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B079-D532-48AA-B6DF-C48D6502C9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0124-8626-43AB-AC89-EE66B9A5369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B079-D532-48AA-B6DF-C48D6502C9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0124-8626-43AB-AC89-EE66B9A5369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B079-D532-48AA-B6DF-C48D6502C9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0124-8626-43AB-AC89-EE66B9A5369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B079-D532-48AA-B6DF-C48D6502C9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0124-8626-43AB-AC89-EE66B9A5369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B079-D532-48AA-B6DF-C48D6502C9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0124-8626-43AB-AC89-EE66B9A5369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B079-D532-48AA-B6DF-C48D6502C9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0124-8626-43AB-AC89-EE66B9A5369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B079-D532-48AA-B6DF-C48D6502C9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0124-8626-43AB-AC89-EE66B9A5369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B079-D532-48AA-B6DF-C48D6502C9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0124-8626-43AB-AC89-EE66B9A5369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B079-D532-48AA-B6DF-C48D6502C9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0124-8626-43AB-AC89-EE66B9A5369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B079-D532-48AA-B6DF-C48D6502C9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0124-8626-43AB-AC89-EE66B9A5369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B079-D532-48AA-B6DF-C48D6502C9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AC0124-8626-43AB-AC89-EE66B9A5369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D3B079-D532-48AA-B6DF-C48D6502C9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hyperlink" Target="http://liliya2010.blog.ru/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4;&#1086;&#1084;&#1073;&#1099;&#1088;&#1072;\1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druzya.com/forum/threads/komuz.2196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hyperlink" Target="http://liliya2010.blog.r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karman.zahav.ru/Articles/1689/cultur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gnesinhall.ru/afisha/koncert-orkestra-kazahskih-narodnyh-instrumentov-kazahskoj-nacionalnoj-kon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-to-g.com/?module=61&amp;version=rus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astana.kz/ru/modules/material/164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vs0001.stepnogorsk.akmoedu.kz/index.php?d=9A2D5FB388C50ED2&amp;p=docs-view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krascult.ru/novosti/177-traditsionnoe-iskusstvo-raznykh-stran-mira-v-krasnoyarske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special.astrobl.ru/news/6367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kk.wikipedia.org/w/index.php?title=%D0%9D%D0%B0%D1%83%D1%88%D0%B0&amp;action=edit&amp;redlink=1" TargetMode="External"/><Relationship Id="rId13" Type="http://schemas.openxmlformats.org/officeDocument/2006/relationships/hyperlink" Target="http://kk.wikipedia.org/wiki/%D3%98%D0%BC%D1%96%D1%80%D0%B5_%D2%9A%D0%B0%D1%88%D0%B0%D1%83%D0%B1%D0%B0%D0%B5%D0%B2" TargetMode="External"/><Relationship Id="rId3" Type="http://schemas.openxmlformats.org/officeDocument/2006/relationships/hyperlink" Target="http://kk.wikipedia.org/wiki/%D0%94%D3%99%D1%83%D0%BB%D0%B5%D1%82%D0%BA%D0%B5%D1%80%D0%B5%D0%B9" TargetMode="External"/><Relationship Id="rId7" Type="http://schemas.openxmlformats.org/officeDocument/2006/relationships/hyperlink" Target="http://kk.wikipedia.org/wiki/%D0%94%D0%B8%D0%BD%D0%B0_%D0%9D%D2%B1%D1%80%D0%BF%D0%B5%D0%B9%D1%96%D1%81%D0%BE%D0%B2%D0%B0" TargetMode="External"/><Relationship Id="rId12" Type="http://schemas.openxmlformats.org/officeDocument/2006/relationships/hyperlink" Target="http://kk.wikipedia.org/wiki/%D0%9A%D0%B5%D0%BD%D0%B5%D0%BD" TargetMode="External"/><Relationship Id="rId17" Type="http://schemas.openxmlformats.org/officeDocument/2006/relationships/image" Target="../media/image27.jpeg"/><Relationship Id="rId2" Type="http://schemas.openxmlformats.org/officeDocument/2006/relationships/hyperlink" Target="http://kk.wikipedia.org/wiki/%D2%9A%D2%B1%D1%80%D0%BC%D0%B0%D0%BD%D2%93%D0%B0%D0%B7%D1%8B" TargetMode="External"/><Relationship Id="rId16" Type="http://schemas.openxmlformats.org/officeDocument/2006/relationships/hyperlink" Target="http://www.almaty.tv/news/news/vechnaya-muzyka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k.wikipedia.org/wiki/%D0%A1%D2%AF%D0%B3%D1%96%D1%80" TargetMode="External"/><Relationship Id="rId11" Type="http://schemas.openxmlformats.org/officeDocument/2006/relationships/hyperlink" Target="http://kk.wikipedia.org/wiki/%D0%96%D0%B0%D1%8F%D1%83_%D0%9C%D2%B1%D1%81%D0%B0" TargetMode="External"/><Relationship Id="rId5" Type="http://schemas.openxmlformats.org/officeDocument/2006/relationships/hyperlink" Target="http://kk.wikipedia.org/wiki/%D2%9A%D0%B0%D0%B7%D0%B0%D0%BD%D2%93%D0%B0%D0%BF" TargetMode="External"/><Relationship Id="rId15" Type="http://schemas.openxmlformats.org/officeDocument/2006/relationships/hyperlink" Target="http://kk.wikipedia.org/wiki/%D0%91%D0%B0%D0%B9%D0%B1%D0%BE%D1%81%D1%8B%D0%BD%D0%BE%D0%B2_%D2%9A%D0%B0%D0%B9%D1%80%D0%B0%D1%82" TargetMode="External"/><Relationship Id="rId10" Type="http://schemas.openxmlformats.org/officeDocument/2006/relationships/hyperlink" Target="http://kk.wikipedia.org/wiki/%D0%90%D2%9B%D0%B0%D0%BD_%D1%81%D0%B5%D1%80%D1%96" TargetMode="External"/><Relationship Id="rId4" Type="http://schemas.openxmlformats.org/officeDocument/2006/relationships/hyperlink" Target="http://kk.wikipedia.org/wiki/%D0%A2%D3%99%D1%82%D1%82%D1%96%D0%BC%D0%B1%D0%B5%D1%82" TargetMode="External"/><Relationship Id="rId9" Type="http://schemas.openxmlformats.org/officeDocument/2006/relationships/hyperlink" Target="http://kk.wikipedia.org/wiki/%D0%91%D1%96%D1%80%D0%B6%D0%B0%D0%BD_%D1%81%D0%B0%D0%BB" TargetMode="External"/><Relationship Id="rId14" Type="http://schemas.openxmlformats.org/officeDocument/2006/relationships/hyperlink" Target="http://kk.wikipedia.org/wiki/%D2%9A%D2%B1%D1%80%D0%BC%D0%B0%D0%BD%D2%93%D0%B0%D0%BB%D0%B8%D0%B5%D0%B2_%D2%92%D0%B0%D1%80%D0%B8%D1%84%D0%BE%D0%BB%D0%BB%D0%B0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foto.mail.ru/community/historyturk/136/147#14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hyperlink" Target="http://hameleons.com/uploads/posts/2014-02/1392701384_nauryz-plakaty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kazprose.kazjur.kz/2010/05/31/%D0%B4%D0%BE%D0%BC%D0%B1%D1%8B%D1%80%D0%B0-%D0%B4%D0%BE%D0%BC%D0%B1%D1%8B%D1%80%D0%B0-%D0%B4%D0%BE%D0%BC%D0%B1%D1%8B%D1%80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kazprose.kazjur.kz/2010/05/31/%D0%B4%D0%BE%D0%BC%D0%B1%D1%8B%D1%80%D0%B0-%D0%B4%D0%BE%D0%BC%D0%B1%D1%8B%D1%80%D0%B0-%D0%B4%D0%BE%D0%BC%D0%B1%D1%8B%D1%80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odelki-luchshie.ru/razdeli/suvenir/dombira-suvenir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-collection.ru/tipi-klipartov/uzori/kliparti-kazahskie-uzori.html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afisha.kz/news/kontserty/culture_2193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hyperlink" Target="http://www.clipart-collection.ru/tipi-klipartov/uzori/kliparti-kazahskie-uzori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hyperlink" Target="http://www.clipart-collection.ru/tipi-klipartov/uzori/kliparti-kazahskie-uzori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-collection.ru/tipi-klipartov/uzori/kliparti-kazahskie-uzori.html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upload.wikimedia.org/wikipedia/kk/5/50/Akindar_aitisi.JPG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hameleons.com/tags/%ED%E0%F0%EE%E4%ED%FB%E9/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kk.wikipedia.org/wiki/%D0%90%D2%93%D0%B0%D1%88" TargetMode="External"/><Relationship Id="rId3" Type="http://schemas.openxmlformats.org/officeDocument/2006/relationships/hyperlink" Target="http://kk.wikipedia.org/w/index.php?title=%D0%A2%D2%B1%D0%B6%D1%8B%D0%BC_%D0%B0%D2%93%D0%B0%D1%88&amp;action=edit&amp;redlink=1" TargetMode="External"/><Relationship Id="rId7" Type="http://schemas.openxmlformats.org/officeDocument/2006/relationships/hyperlink" Target="http://kk.wikipedia.org/wiki/%D3%98%D0%B4%D1%96%D1%81" TargetMode="External"/><Relationship Id="rId2" Type="http://schemas.openxmlformats.org/officeDocument/2006/relationships/hyperlink" Target="http://kk.wikipedia.org/w/index.php?title=%D0%A2%D0%B8%D0%B5%D0%BA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k.wikipedia.org/wiki/%D3%A8%D1%80%D0%BD%D0%B5%D0%BA" TargetMode="External"/><Relationship Id="rId5" Type="http://schemas.openxmlformats.org/officeDocument/2006/relationships/hyperlink" Target="http://kk.wikipedia.org/w/index.php?title=%D0%A2%D2%AF%D0%B9%D0%BC%D0%B5&amp;action=edit&amp;redlink=1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kk.wikipedia.org/wiki/%D2%9A%D0%B0%D0%BB%D2%9B%D0%B0" TargetMode="Externa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.kz/u48230/blogpost/3076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9188"/>
            <a:ext cx="20288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3286125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20288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657225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4238" y="526007"/>
            <a:ext cx="7432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Асыл қазына - домбыра 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 descr="F:\фото\20131031_10422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5" t="9959"/>
          <a:stretch/>
        </p:blipFill>
        <p:spPr bwMode="auto">
          <a:xfrm rot="5400000">
            <a:off x="3134874" y="2137973"/>
            <a:ext cx="5438214" cy="3716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://stat8.blog.ru/lr/0c0525179ea1aa28ff8a90285e3ad9a6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9" t="2949" r="31165" b="1"/>
          <a:stretch/>
        </p:blipFill>
        <p:spPr bwMode="auto">
          <a:xfrm>
            <a:off x="1043608" y="1643064"/>
            <a:ext cx="2447737" cy="50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5608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Домбыраның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Түркі халықтарының барлығында домбыра аспабы қолданылады.</a:t>
            </a:r>
          </a:p>
          <a:p>
            <a:pPr algn="ctr"/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халқында - домбыра, </a:t>
            </a:r>
          </a:p>
          <a:p>
            <a:pPr algn="ctr"/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кырғыз халқында –қолқумуз, </a:t>
            </a:r>
          </a:p>
          <a:p>
            <a:pPr algn="ctr"/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башқұрт халқында- думбура,</a:t>
            </a:r>
          </a:p>
          <a:p>
            <a:pPr algn="ctr"/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түріктерде -саз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img202.echo.cx/img202/8692/aspap18ux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41199"/>
            <a:ext cx="4821535" cy="3300169"/>
          </a:xfrm>
          <a:prstGeom prst="rect">
            <a:avLst/>
          </a:prstGeom>
          <a:solidFill>
            <a:schemeClr val="bg2">
              <a:lumMod val="25000"/>
            </a:schemeClr>
          </a:solidFill>
          <a:extLst/>
        </p:spPr>
      </p:pic>
      <p:pic>
        <p:nvPicPr>
          <p:cNvPr id="12292" name="Picture 4" descr="http://stat8.blog.ru/lr/0c0525179ea1aa28ff8a90285e3ad9a6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2" t="4000" r="32676"/>
          <a:stretch/>
        </p:blipFill>
        <p:spPr bwMode="auto">
          <a:xfrm>
            <a:off x="82514" y="2089082"/>
            <a:ext cx="165618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2" y="103260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388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7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ontent.foto.my.mail.ru/community/tyurkskijmuzyki/131/h-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92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8864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 үрмелі аспаптары: сазсырнай, үскірік,  тастауық 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2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ontent.foto.my.mail.ru/community/tyurkskijmuzyki/131/h-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41682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661" y="116632"/>
            <a:ext cx="86224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 ұрмалы аспаптары: </a:t>
            </a:r>
          </a:p>
          <a:p>
            <a:pPr algn="ctr"/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данғыра, дауылпаз, қоңырау, дабыл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s.zahav.ru/NewConsumerimages/4_2012/b_02_04_2012_11_04_34_2920749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50196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gnesinhall.ru/images/uploads/kaz_nar_ork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418" y="3573016"/>
            <a:ext cx="4951581" cy="329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201" y="260648"/>
            <a:ext cx="64313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 аспаптардан құрылған  топ – </a:t>
            </a:r>
          </a:p>
          <a:p>
            <a:pPr algn="r"/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 деп  аталады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g-to-g.com/picts/user/kazakhstan/rianewskaz09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4387" r="-4218"/>
          <a:stretch/>
        </p:blipFill>
        <p:spPr bwMode="auto">
          <a:xfrm>
            <a:off x="801491" y="1772816"/>
            <a:ext cx="7982291" cy="480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475" y="281617"/>
            <a:ext cx="70272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Домбыраны ең алғаш оркестрге қосқан – </a:t>
            </a:r>
          </a:p>
          <a:p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зерттеуші музыкант Александр Затаевич 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3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usicheritage.nlrk.kz/uploads/image/zataev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72819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260648"/>
            <a:ext cx="67687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Затаевич</a:t>
            </a: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(1869 - 1936) музыкант, этнограф, композитор,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ССР -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нің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артисі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1920 ж.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бабымен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Орынборға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әндері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күйлерін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тұңғыш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естиді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Алғашқыда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музыканттың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жаңаға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қызығушылығы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Мұнан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әндердің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әуендік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байлығы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ортада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беймәлімдігі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Затаевичты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халықтық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творчествоны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терең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зерттеуге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2300-ден аса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музыкалық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фольклорлық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шығармаларын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жазып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Қырғыз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әні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"500"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әні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күйі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жарияланған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томы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фольклористикасындағы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толыққанды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Затаевичтің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.astana.kz/c/813eda5832257ef793f66a6fdbfd7f0c/600/450/5/1/1/9/6/317ead6c4695bab37583ee8224f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1"/>
          <a:stretch/>
        </p:blipFill>
        <p:spPr bwMode="auto">
          <a:xfrm>
            <a:off x="260795" y="188640"/>
            <a:ext cx="4355859" cy="324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go1.imgsmail.ru/imgpreview?key=http%3A//s.k1.kz/localStorage/collection/ec/da/68/c1/ecda68c1_resizedScaled_659to439.jpg&amp;mb=imgdb_preview_8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284984"/>
            <a:ext cx="410445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vs0001.stepnogorsk.akmoedu.kz/docs/9A2D5FB388C50ED2/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30" y="692696"/>
            <a:ext cx="699325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5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krascult.ru/upload/images/Kostanaiskii%20orkestr%282%2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95" y="1628800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620688"/>
            <a:ext cx="6815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Оркестрді дирижер  басқарады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64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pecial.astrobl.ru/sites/default/files/styles/large_news/public/images/teasers/shalkym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104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ф\Жиде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1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881" y="1574075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 аспабы халықтық кәсіби өнердің туып-қалыптасуына, өркендеуіне негіз болған. Байжігіт, 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Құрманғазы"/>
              </a:rPr>
              <a:t>Құрманғазы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Дәулеткерей"/>
              </a:rPr>
              <a:t>Дәулеткерей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Тәттімбет"/>
              </a:rPr>
              <a:t>Тәттімбет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Сейтек, 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Қазанғап"/>
              </a:rPr>
              <a:t>Қазанғап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Сүгір"/>
              </a:rPr>
              <a:t>Сүгір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Тоқа, т.б. даңқты күйшілердің төкпе, шертпе күй дәстүрлерінің тууы, дамуы осы Домбыра аспабымен тікелей байланысты. Олардың дәстүрін, мұрасын бүгінгі күнге жеткізген 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Дина Нұрпейісова"/>
              </a:rPr>
              <a:t>Дина Нұрпейісова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Ә. Хасенов, 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Науша (мұндай бет жоқ)"/>
              </a:rPr>
              <a:t>Науша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Махамбет Бөкейхановтар, Т. Момбеков, М. Хамзин, Қ. Жантілеуов, С. Балмағамбетов, Л. Мұхитов, т.б. сияқты домбырашылар болса, қазіргі майталман орындаушылар – Қ. Ахмедияров, У. Бекенов, Р. Ғабдиев, С. Шәкіратов, Б. Ысқақов, Б. Тілеуханов, А. Үлкенбаева, А. Райымбергенов, т.б.</a:t>
            </a:r>
          </a:p>
          <a:p>
            <a:pPr algn="just"/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 – тек күй тартуға ғана емес, ән айтқанда сүйемел үшін де қолданылатын аспап. 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Біржан сал"/>
              </a:rPr>
              <a:t>Біржан сал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Ақан сері"/>
              </a:rPr>
              <a:t>Ақан сері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Жаяу Мұса"/>
              </a:rPr>
              <a:t>Жаяу Мұса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Мұхит, Мәди, 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tooltip="Кенен"/>
              </a:rPr>
              <a:t>Кенен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tooltip="Әміре Қашаубаев"/>
              </a:rPr>
              <a:t>Әміре Қашаубаев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М.Ержанов, Ж.Елебеков, 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tooltip="Құрманғалиев Ғарифолла"/>
              </a:rPr>
              <a:t>Ғ.Құрманғалиев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 tooltip="Байбосынов Қайрат"/>
              </a:rPr>
              <a:t>Қ.Байбосынов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т.б. белгілі әншілер домбыраның әнге әр беріп, әншіге демеу болатынын дәлелдеді.</a:t>
            </a:r>
            <a:endParaRPr lang="kk-KZ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almaty.tv/upload/iblock/0dd/0dd120b792183901def189128a406d4e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66" y="36399"/>
            <a:ext cx="2232248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6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72465"/>
            <a:ext cx="684917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Нұрпеисова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Дина (1861-1955) -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өнер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өкілі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композитор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орындаушы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Құрманғазының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шәкірті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ҚазССР-нің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артисі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Динаның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шығармашылығы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өткенді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жалғастырады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өнер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аралығындағы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байланыстырушы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буын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өтпелі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күрделілігімең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қарама-қайшылығымен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өміріндегі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оқиғалармен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(1916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ұлт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азаттық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революция,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соғысы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соғыстан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кезеңі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ерекшеленеді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Дина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ұстаздарынан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үйрене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шеберлігін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соғыстан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бейбіт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кезеңдегі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ұрпаққа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үйретеді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Динаның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классикалық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өнерінің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өміршең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негізіне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айналды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Бұлбұл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","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Көген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","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Байжұма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"16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Әсем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қоңыр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","Той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бастар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","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жазасы","Сауыншы","8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наурыз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тағы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Аңыздар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тарауында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"16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күйінің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шығу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тарихы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баяндалған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C:\Documents and Settings\Администратор\Рабочий стол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2465"/>
            <a:ext cx="208823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1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20688"/>
            <a:ext cx="65344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Дәулеткерей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Шығайұлы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(1820-1887) - композитор,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күйші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Дәулеткерей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көңіл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бөлген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бағыттағы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көзқарасын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қорғаған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саяхат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жасап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өнер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саладағы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адамдармен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кездесіп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тұрмысы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өмірін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зерттеген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Композитор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өміріндегі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елеулі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оқиғаның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күйші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Құрманғазымен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кездесуі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Дәулеткерей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творчествосына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Құрманғазыдан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Соқыр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Есжан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Байжұма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Мүсірәлі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күйшілердің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ықпалы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көзқарасының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қалыптасып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шығармашылығы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дамыды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Дәулеткерей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алдыңғы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қатарлы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көзқарастарды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философиясын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лирикасын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Дәулеткерейдің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күйлері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"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Ақбала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қалған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Байжұма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Жігер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Құдаша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т. б.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мәдениетінің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алтын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қорына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қосылды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Documents and Settings\Администратор\Рабочий стол\shigaev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" y="332655"/>
            <a:ext cx="224948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537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2332" y="548680"/>
            <a:ext cx="606672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Кұрманғазы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Сағырбайұлы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(1848-1889) - композитор-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күйші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аспапты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өнерінің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классигі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Құрманғазы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мәдениетінде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айрықша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даласының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тынысы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жүрек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соғысын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шексіз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өлкедегі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алып-қашпа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жел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әнін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білгіңіз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келсе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тұяғының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дүбірінен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қуаныш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тасқынын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сезгіңіз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келсе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күшін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биіктігін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мықтылығын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танығыңыз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келсе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Құрманғазы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күйін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тыңдаңыз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"Сары -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Арқа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"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Балбырауын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Серпер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Адай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сынды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күйлері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қазақтарда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ел  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ұғымдармен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"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Аңыздар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тарихында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Құрманғазының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"Сары-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Арқа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күйінің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шығу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тарихы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</a:t>
            </a:r>
            <a:r>
              <a:rPr lang="ru-RU" dirty="0" err="1" smtClean="0">
                <a:effectLst/>
              </a:rPr>
              <a:t>н</a:t>
            </a:r>
            <a:r>
              <a:rPr lang="ru-RU" dirty="0" smtClean="0">
                <a:effectLst/>
              </a:rPr>
              <a:t>.</a:t>
            </a:r>
            <a:endParaRPr lang="ru-RU" dirty="0"/>
          </a:p>
        </p:txBody>
      </p:sp>
      <p:pic>
        <p:nvPicPr>
          <p:cNvPr id="4" name="Picture 2" descr="C:\Documents and Settings\Администратор\Рабочий стол\kurmangazi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24638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884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usicheritage.nlrk.kz/uploads/image/tattimb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736304" cy="330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3564442"/>
            <a:ext cx="554461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Тәттімбет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Қазанғапұлы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(1815-1862) -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күйші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домбырашы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шертпе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күйді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мектебінің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салушылардың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Тәттімбет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әрқилы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Қосбасар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Саржайлау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"Сары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өзен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Терісқақпай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Былқылдақ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Боз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айғыр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Балбырауын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жорға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т. б.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Тәттімбет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күйлері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лирикалық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негізді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тереңдігімен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сезімнің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дарқандығымен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ерекшеленеді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52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ф\images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266" y="404664"/>
            <a:ext cx="1828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31086"/>
            <a:ext cx="5622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азіргі заманның күйшілері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3" descr="F:\ф\images (2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024336" cy="218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F:\ф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5"/>
            <a:ext cx="3312368" cy="244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F:\ф\загруженное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67" y="3068960"/>
            <a:ext cx="2560890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F:\ф\загруженное (7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71" y="1484785"/>
            <a:ext cx="2589405" cy="21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766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476672"/>
            <a:ext cx="66967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Мамырдың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30-ы,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жексенбі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Шынжаңны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Тарбағатай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аймағына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Толы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ауданында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ұлттан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құралған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10495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домбырашы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мезетте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күйін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шертіп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Гиннесті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рекордтар</a:t>
            </a: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кітабына</a:t>
            </a: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kk-KZ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асырда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сүрген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күйшісі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Бейсенбі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Дөненбайұлының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туындысы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Фото Домбра">
            <a:hlinkClick r:id="rId2" tooltip="Следующее фото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3" r="31156"/>
          <a:stretch/>
        </p:blipFill>
        <p:spPr bwMode="auto">
          <a:xfrm>
            <a:off x="6980972" y="188640"/>
            <a:ext cx="1898073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Плакаты Наурыз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7" t="57730" r="13013" b="6190"/>
          <a:stretch/>
        </p:blipFill>
        <p:spPr bwMode="auto">
          <a:xfrm>
            <a:off x="6980972" y="3960542"/>
            <a:ext cx="1898073" cy="27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833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namys.kz/img/F593B947-FA5D-4F8E-95DB-AFCE937C0E38_w270_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4"/>
          <a:stretch/>
        </p:blipFill>
        <p:spPr bwMode="auto">
          <a:xfrm>
            <a:off x="1187624" y="188640"/>
            <a:ext cx="712879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218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azprose.files.wordpress.com/2010/05/toly20-20dombira2002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05" y="980728"/>
            <a:ext cx="8065435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887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azprose.files.wordpress.com/2010/05/toly20-20dombira20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48680"/>
            <a:ext cx="8458200" cy="56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816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s.satu.kz/1562364_w640_h640_img1316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10481" r="8524"/>
          <a:stretch/>
        </p:blipFill>
        <p:spPr bwMode="auto">
          <a:xfrm>
            <a:off x="6911752" y="188640"/>
            <a:ext cx="2232248" cy="256490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70567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аспабы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үйінде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аспап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есептелген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музыкалық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аспаптың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болу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тарихы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ғасырлар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қойнауына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кетеді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Хорезм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қаласының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қазбаларынан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археологтар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шекті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құралдарда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ойнап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тұрған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музыкантардың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терракотты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бейнелерін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тапқан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Аспаптар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қалыбының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дыбысталу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күшіне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дыбысталуы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сондай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Дыбысталу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сипатына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техникасының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әсері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бар: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төкпе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күйлерде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білезігін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күшті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сілку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ішекті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қағумен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алынса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   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шертпе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күйлерде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жекелеген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саусақтарымен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шектерді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шерту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Осылайша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күйдің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орындалуы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тығыз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тек  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шекті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шекті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де  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шекті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аимақтарында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кездескен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   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қазірп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бүл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аспап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 тек     Семей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облысында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сақталған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96952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44586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5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content.foto.my.mail.ru/community/tyurkskijmuzyki/131/h-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05" y="1052736"/>
            <a:ext cx="597666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tabisu.kz/uzori/oiu-x3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797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425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afisha.kz/data/content/images/culture/18%20%D0%B0%D0%BF%D1%80%D0%B5%D0%BB%D1%8F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12912"/>
            <a:ext cx="7620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tabisu.kz/uzori/oiu-x3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35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059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ф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2" y="2243137"/>
            <a:ext cx="19335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content.foto.my.mail.ru/community/tyurkskijmuzyki/131/h-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45704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tabisu.kz/uzori/oiu-x3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090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991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F:\ф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80297"/>
            <a:ext cx="4968552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tabisu.kz/uzori/oiu-x3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090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422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Айтыстың өнердегі орны қаншалықты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6286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1" y="3573016"/>
            <a:ext cx="85782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Айтыс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көне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дәуірден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асыл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мұралардың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Асыл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құнды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мұраларымыз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иелігінде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Ащы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шындықты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өткір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сынды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айтыс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жеткізіп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отырған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ата-бабаларымыз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айтыскерлеріміздің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іштен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қынжылатын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 бар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Айтыс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жалғасын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тауып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құнды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мұра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десек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қоғамдағы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айтысқа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қарап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жалғасын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таппай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екен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ойлап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қаламын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айтысты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дәріптеу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сыйлау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құрметтеу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таңда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Мұра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етіп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қалдырған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ғасырдың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саңлақтары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Шөже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ақын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Балта,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Біржан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Сара,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Доспамбет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Құлмамбет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айтыскерлеріміздің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орнын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жатқандар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көрінбейді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70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урет:Akindar aitis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2636912"/>
            <a:ext cx="545666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394339"/>
            <a:ext cx="65367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Айтыстың түрлері: қайым айтыс,</a:t>
            </a:r>
          </a:p>
          <a:p>
            <a:pPr algn="ctr"/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жұмбақ айтыс, өтірік өлең, </a:t>
            </a:r>
          </a:p>
          <a:p>
            <a:pPr algn="ctr"/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 бен жігіт айтысы,</a:t>
            </a:r>
          </a:p>
          <a:p>
            <a:pPr algn="ctr"/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топтасып айтысы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376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5040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</a:t>
            </a: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аңыз</a:t>
            </a:r>
            <a:endParaRPr lang="ru-RU" sz="32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Жаумен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күрестен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жолдан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шаршап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шалдығып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батыр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жолда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кездескен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ауылға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тоқтап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демалмақшы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Жар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жағасындағы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көлеңкеге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отырған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батыр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ағаштың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кесіп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аттың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қылын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тартып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аспаптан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шығармақшы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аспап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бермейді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Оны батыр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қасына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қояды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ұйықтап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қалады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оянса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аспаптан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өздігінен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шығып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екен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дейді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Аспапты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қолына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қараса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домбыраның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басына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шектің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астына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салынған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кертпені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көреді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мұны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шайтанның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шешеді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"шайтан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тиек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аталып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қылынан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тартылған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шекті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тиексіз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аспаптар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қолданылған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hameleons.com/uploads/posts/2011-07/thumbs/1309585573_ornament-dombr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510558" cy="493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230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9188"/>
            <a:ext cx="20288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3286125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20288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4438" y="1428750"/>
            <a:ext cx="70723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altLang="ru-RU" sz="3200" b="1" dirty="0">
                <a:solidFill>
                  <a:srgbClr val="7030A0"/>
                </a:solidFill>
                <a:latin typeface="Times New Roman KZ" pitchFamily="18" charset="0"/>
                <a:ea typeface="Times New Roman KZ" pitchFamily="18" charset="0"/>
                <a:cs typeface="Times New Roman KZ" pitchFamily="18" charset="0"/>
              </a:rPr>
              <a:t>Домбыра жүрегіммен үндес едің,</a:t>
            </a:r>
          </a:p>
          <a:p>
            <a:pPr eaLnBrk="1" hangingPunct="1"/>
            <a:r>
              <a:rPr lang="kk-KZ" altLang="ru-RU" sz="3200" b="1" dirty="0">
                <a:solidFill>
                  <a:srgbClr val="7030A0"/>
                </a:solidFill>
                <a:latin typeface="Times New Roman KZ" pitchFamily="18" charset="0"/>
                <a:ea typeface="Times New Roman KZ" pitchFamily="18" charset="0"/>
                <a:cs typeface="Times New Roman KZ" pitchFamily="18" charset="0"/>
              </a:rPr>
              <a:t>Өзіңмен сырласымдай тілдесемін.</a:t>
            </a:r>
          </a:p>
          <a:p>
            <a:pPr eaLnBrk="1" hangingPunct="1"/>
            <a:r>
              <a:rPr lang="kk-KZ" altLang="ru-RU" sz="3200" b="1" dirty="0">
                <a:solidFill>
                  <a:srgbClr val="7030A0"/>
                </a:solidFill>
                <a:latin typeface="Times New Roman KZ" pitchFamily="18" charset="0"/>
                <a:ea typeface="Times New Roman KZ" pitchFamily="18" charset="0"/>
                <a:cs typeface="Times New Roman KZ" pitchFamily="18" charset="0"/>
              </a:rPr>
              <a:t>Бабамнан қалған мұра сен болмасаң,</a:t>
            </a:r>
          </a:p>
          <a:p>
            <a:pPr eaLnBrk="1" hangingPunct="1"/>
            <a:r>
              <a:rPr lang="kk-KZ" altLang="ru-RU" sz="3200" b="1" dirty="0">
                <a:solidFill>
                  <a:srgbClr val="7030A0"/>
                </a:solidFill>
                <a:latin typeface="Times New Roman KZ" pitchFamily="18" charset="0"/>
                <a:ea typeface="Times New Roman KZ" pitchFamily="18" charset="0"/>
                <a:cs typeface="Times New Roman KZ" pitchFamily="18" charset="0"/>
              </a:rPr>
              <a:t>Өнердің не екенін де білмес едім.</a:t>
            </a:r>
            <a:endParaRPr lang="ru-RU" altLang="ru-RU" sz="3200" b="1" dirty="0">
              <a:solidFill>
                <a:srgbClr val="7030A0"/>
              </a:solidFill>
              <a:latin typeface="Times New Roman KZ" pitchFamily="18" charset="0"/>
              <a:ea typeface="Times New Roman KZ" pitchFamily="18" charset="0"/>
              <a:cs typeface="Times New Roman KZ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0625" y="3786188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altLang="ru-RU" sz="2400" i="1" dirty="0">
                <a:solidFill>
                  <a:srgbClr val="7030A0"/>
                </a:solidFill>
                <a:latin typeface="Times New Roman KZ" pitchFamily="18" charset="0"/>
                <a:ea typeface="Times New Roman KZ" pitchFamily="18" charset="0"/>
                <a:cs typeface="Times New Roman KZ" pitchFamily="18" charset="0"/>
              </a:rPr>
              <a:t>Мұқағали Мақатаев</a:t>
            </a:r>
            <a:endParaRPr lang="ru-RU" altLang="ru-RU" sz="2400" i="1" dirty="0">
              <a:solidFill>
                <a:srgbClr val="7030A0"/>
              </a:solidFill>
              <a:latin typeface="Times New Roman KZ" pitchFamily="18" charset="0"/>
              <a:ea typeface="Times New Roman KZ" pitchFamily="18" charset="0"/>
              <a:cs typeface="Times New Roman KZ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4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721" y="3429000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 құрылысы бірнеше бөліктен тұрады: басы, құлақтары, пернелер, мойын, шанақ, бетқақпақ, ілгек және ішектер. Сондай-ақ, оның көптеген қосымша бөлшектері бар (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Тиек (мұндай бет жоқ)"/>
              </a:rPr>
              <a:t>тиек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кемер ағаш,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Тұжым ағаш (мұндай бет жоқ)"/>
              </a:rPr>
              <a:t>тұжым ағаш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бастырма, ойық,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Қалқа"/>
              </a:rPr>
              <a:t>қалқа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Түйме (мұндай бет жоқ)"/>
              </a:rPr>
              <a:t>түйме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Өрнек"/>
              </a:rPr>
              <a:t>өрнек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желкелік). Домбыра тиегі үш түрлі болады (шайтан тиек, негізгі тиек, табалдырық тиек).</a:t>
            </a: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 дыбыс өткізгіштігі жоғары қарағай, дыбыс жаңғырту қасиеті бар тұт, қатты жынысты үйеңкі, емен секілді киелі ағаштардан, негізінен, екі түрлі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Әдіс"/>
              </a:rPr>
              <a:t>әдіспен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құралып немесе ойылып (шауып) жасалады. Құрама домбыралардың шанағы жұқа тілшелерден құралып жасалса, бітеу домбыра тұтас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Ағаш"/>
              </a:rPr>
              <a:t>ағаштан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ойылады.</a:t>
            </a:r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on.kz/userdata/48230/blogpost_photos/e54aaaee0a1c0cb5c552e9f0c11a874f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8" b="14020"/>
          <a:stretch/>
        </p:blipFill>
        <p:spPr bwMode="auto">
          <a:xfrm>
            <a:off x="1576086" y="946657"/>
            <a:ext cx="5562600" cy="247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184284"/>
            <a:ext cx="5691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Домбыраның құрылысы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1777063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173" y="175691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72" y="1938338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48680"/>
            <a:ext cx="6542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Домбыраның жасалу жолдары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654" y="2003102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4293096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on.kz/userdata/48230/blogpost_photos/d4d3a5fbd747b84e5f5a8741509d86e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26" y="1703064"/>
            <a:ext cx="5562600" cy="446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64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on.kz/userdata/48230/blogpost_photos/37c18cd296a30b222fdbbfc1433420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19268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459" y="-49140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8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on.kz/userdata/48230/blogpost_photos/e78ed543f624476584b3155f15c30e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508" y="1304764"/>
            <a:ext cx="37444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on.kz/userdata/48230/blogpost_photos/de3c3009c3043ca31684df4c23f23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6705"/>
            <a:ext cx="4569442" cy="619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47842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659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3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on.kz/userdata/48230/blogpost_photos/b1f355d71fa7b1ac73889167adee3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259943"/>
            <a:ext cx="3384376" cy="56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1493" y="188919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көріп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тұрғаныңыздай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стандартқа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аспаптың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асапапты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жасаушы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шебер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сараптаушы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маманның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есімі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жасалынған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фирманың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адресі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ақпараты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211" y="103260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2" y="103260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404664"/>
            <a:ext cx="3918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домбыраның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жартылай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сұлбасы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</p:txBody>
      </p:sp>
    </p:spTree>
    <p:extLst>
      <p:ext uri="{BB962C8B-B14F-4D97-AF65-F5344CB8AC3E}">
        <p14:creationId xmlns:p14="http://schemas.microsoft.com/office/powerpoint/2010/main" val="19505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01317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Мынау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домбыралар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тек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ішектерін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://www.on.kz/userdata/48230/blogpost_photos/38f4f214811dd90019672a87fea96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55626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2" y="103260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2" y="2505294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333" y="4864647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105608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4950023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Администратор\Рабочий стол\Уз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2755510"/>
            <a:ext cx="2027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2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344</TotalTime>
  <Words>1328</Words>
  <Application>Microsoft Office PowerPoint</Application>
  <PresentationFormat>Экран (4:3)</PresentationFormat>
  <Paragraphs>44</Paragraphs>
  <Slides>37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Әдіскер</dc:creator>
  <cp:lastModifiedBy>Сад Жидек</cp:lastModifiedBy>
  <cp:revision>83</cp:revision>
  <dcterms:created xsi:type="dcterms:W3CDTF">2014-02-25T10:19:19Z</dcterms:created>
  <dcterms:modified xsi:type="dcterms:W3CDTF">2014-02-27T05:51:06Z</dcterms:modified>
</cp:coreProperties>
</file>