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70" r:id="rId5"/>
    <p:sldId id="269" r:id="rId6"/>
    <p:sldId id="268" r:id="rId7"/>
    <p:sldId id="267" r:id="rId8"/>
    <p:sldId id="266" r:id="rId9"/>
    <p:sldId id="265" r:id="rId10"/>
    <p:sldId id="264" r:id="rId11"/>
    <p:sldId id="263" r:id="rId12"/>
    <p:sldId id="262" r:id="rId13"/>
    <p:sldId id="261" r:id="rId14"/>
    <p:sldId id="256" r:id="rId15"/>
    <p:sldId id="272" r:id="rId16"/>
    <p:sldId id="271" r:id="rId17"/>
    <p:sldId id="258" r:id="rId18"/>
    <p:sldId id="273" r:id="rId19"/>
    <p:sldId id="274" r:id="rId20"/>
    <p:sldId id="275" r:id="rId21"/>
    <p:sldId id="277" r:id="rId22"/>
    <p:sldId id="276" r:id="rId23"/>
    <p:sldId id="279" r:id="rId24"/>
    <p:sldId id="281" r:id="rId25"/>
    <p:sldId id="280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104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C4FF4-6EE1-4A76-9B8F-B2F594D6C874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7A747-1B53-4B3F-B8D2-D8AB0E128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BD201-5F9C-4593-BEFD-74C971F0B552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2E6F0-797A-404D-B2F0-96032D2C1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A3035-02C7-4538-A480-C6887B19F5A6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8664C-3B03-4311-A452-8E87A1DF2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45088" y="2017713"/>
            <a:ext cx="381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1010C-DC96-4EDA-A6AD-E76A9AA5CAE9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05E07D-E856-47B6-B6B5-057B0CD8A6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2DDE1-E9F2-4B50-AB95-1A36B28481DE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7BA6C-DE82-4922-A007-5CB817EE4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11FA9-72D4-4D0D-AA04-5200C8F96D1C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BFCBB-F7D8-4AD9-B5F9-93687358CA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AA105-3B9A-485F-A7BD-B3B1C1BFF994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17202-91A5-4841-8837-12B3422A9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3E727-7E97-4B76-A273-97C117DFD6DE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140D1-42AB-456C-B3EB-2E58162D2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FDA9A-A9AF-4522-BA4E-959710ABA8F2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4C3DF-49FF-4AA4-A1AB-8615103FA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C31E6-6AC6-4E62-806B-D0CB1E8C6262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0E188-B191-46AC-99B7-5113417AE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59BE0-226E-4980-AAF5-F1A9DF7C7AE8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8319C-EFFD-43A6-A723-9E31BBA50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4FB44-2B3A-4EA5-B708-4FEB9F41BBF1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51498-F984-481A-8E8C-4DDFA9BC9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2.png"/>
          <p:cNvPicPr>
            <a:picLocks noChangeAspect="1"/>
          </p:cNvPicPr>
          <p:nvPr userDrawn="1"/>
        </p:nvPicPr>
        <p:blipFill>
          <a:blip r:embed="rId15" cstate="print">
            <a:lum/>
          </a:blip>
          <a:stretch>
            <a:fillRect/>
          </a:stretch>
        </p:blipFill>
        <p:spPr>
          <a:xfrm>
            <a:off x="0" y="357166"/>
            <a:ext cx="9144000" cy="6500834"/>
          </a:xfrm>
          <a:prstGeom prst="rect">
            <a:avLst/>
          </a:prstGeom>
          <a:effectLst>
            <a:outerShdw blurRad="50800" dist="38100" dir="16200000" rotWithShape="0">
              <a:schemeClr val="bg1">
                <a:alpha val="40000"/>
              </a:schemeClr>
            </a:outerShdw>
          </a:effectLst>
        </p:spPr>
      </p:pic>
      <p:sp>
        <p:nvSpPr>
          <p:cNvPr id="15" name="Прямоугольник 14"/>
          <p:cNvSpPr/>
          <p:nvPr userDrawn="1"/>
        </p:nvSpPr>
        <p:spPr>
          <a:xfrm>
            <a:off x="0" y="6572272"/>
            <a:ext cx="9144000" cy="28572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0" y="1285860"/>
            <a:ext cx="9144000" cy="5214974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effectLst>
            <a:outerShdw blurRad="1270000" dist="50800" dir="5400000" algn="ctr" rotWithShape="0">
              <a:schemeClr val="bg1">
                <a:alpha val="43000"/>
              </a:scheme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664255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schemeClr val="bg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kk.wikipedia.org/wiki/1995_%D0%B6%D1%8B%D0%BB" TargetMode="External"/><Relationship Id="rId3" Type="http://schemas.openxmlformats.org/officeDocument/2006/relationships/hyperlink" Target="https://kk.wikipedia.org/wiki/15_%D2%9B%D0%B0%D0%B7%D0%B0%D0%BD" TargetMode="External"/><Relationship Id="rId7" Type="http://schemas.openxmlformats.org/officeDocument/2006/relationships/hyperlink" Target="https://kk.wikipedia.org/wiki/25_%D2%9B%D0%B0%D1%80%D0%B0%D1%88%D0%B0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kk.wikipedia.org/wiki/%D2%9A%D2%B1%D1%80%D0%BC%D0%B0%D0%BD%D2%93%D0%B0%D0%B7%D1%8B_%D0%B0%D1%83%D0%B4%D0%B0%D0%BD%D1%8B" TargetMode="External"/><Relationship Id="rId11" Type="http://schemas.openxmlformats.org/officeDocument/2006/relationships/image" Target="../media/image6.jpeg"/><Relationship Id="rId5" Type="http://schemas.openxmlformats.org/officeDocument/2006/relationships/hyperlink" Target="https://kk.wikipedia.org/wiki/%D0%90%D1%82%D1%8B%D1%80%D0%B0%D1%83_%D0%BE%D0%B1%D0%BB%D1%8B%D1%81%D1%8B" TargetMode="External"/><Relationship Id="rId10" Type="http://schemas.openxmlformats.org/officeDocument/2006/relationships/image" Target="../media/image5.jpeg"/><Relationship Id="rId4" Type="http://schemas.openxmlformats.org/officeDocument/2006/relationships/hyperlink" Target="https://kk.wikipedia.org/wiki/1905_%D0%B6%D1%8B%D0%BB" TargetMode="External"/><Relationship Id="rId9" Type="http://schemas.openxmlformats.org/officeDocument/2006/relationships/hyperlink" Target="https://kk.wikipedia.org/wiki/%D0%90%D0%BB%D0%BC%D0%B0%D1%82%D1%8B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\Desktop\&#1178;&#1201;&#1088;&#1084;&#1072;&#1085;&#1171;&#1072;&#1079;&#1099;\&#1084;&#1080;&#1085;&#1091;&#1089;.mp3" TargetMode="Externa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\Desktop\&#1178;&#1201;&#1088;&#1084;&#1072;&#1085;&#1171;&#1072;&#1079;&#1099;\rman_azy_-_K_b_k_shash_an_(iPlayer.fm).mp3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214282" y="1071546"/>
            <a:ext cx="8572560" cy="4565538"/>
            <a:chOff x="1115616" y="2146448"/>
            <a:chExt cx="7165477" cy="5181863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115616" y="2146448"/>
              <a:ext cx="7165477" cy="30391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k-KZ" sz="6000" b="1" dirty="0" smtClean="0">
                  <a:ln w="19050">
                    <a:solidFill>
                      <a:srgbClr val="FFC000"/>
                    </a:solidFill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Әдебиеттік оқу</a:t>
              </a:r>
            </a:p>
            <a:p>
              <a:pPr algn="ctr">
                <a:defRPr/>
              </a:pPr>
              <a:r>
                <a:rPr lang="kk-KZ" sz="5400" b="1" dirty="0" smtClean="0">
                  <a:ln w="19050">
                    <a:solidFill>
                      <a:srgbClr val="FFC000"/>
                    </a:solidFill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“Халыққа жеткіз күйімді”</a:t>
              </a:r>
            </a:p>
            <a:p>
              <a:pPr algn="ctr">
                <a:defRPr/>
              </a:pPr>
              <a:r>
                <a:rPr lang="kk-KZ" sz="5400" b="1" dirty="0" smtClean="0">
                  <a:ln w="19050">
                    <a:solidFill>
                      <a:srgbClr val="FFC000"/>
                    </a:solidFill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Ә. Сәрсенбаев</a:t>
              </a:r>
              <a:endParaRPr lang="ru-RU" sz="5400" b="1" dirty="0">
                <a:ln w="19050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5892601" y="6524864"/>
              <a:ext cx="2209355" cy="803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2000" b="1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3 «Ә» </a:t>
              </a:r>
              <a:r>
                <a:rPr lang="ru-RU" sz="2000" b="1" dirty="0" err="1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сыныбы</a:t>
              </a:r>
              <a:endPara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>
                <a:defRPr/>
              </a:pPr>
              <a:r>
                <a:rPr lang="kk-KZ" sz="2000" b="1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Траиспаева А.А.</a:t>
              </a:r>
              <a:endPara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5" name="Рисунок 4" descr="C:\Users\Асылбек\AppData\Local\Microsoft\Windows\Temporary Internet Files\Content.Word\img078-1235.jpg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928662" y="3857628"/>
            <a:ext cx="2428892" cy="22145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285728"/>
          <a:ext cx="7643870" cy="6215110"/>
        </p:xfrm>
        <a:graphic>
          <a:graphicData uri="http://schemas.openxmlformats.org/drawingml/2006/table">
            <a:tbl>
              <a:tblPr firstRow="1" bandRow="1">
                <a:noFill/>
                <a:tableStyleId>{2D5ABB26-0587-4C30-8999-92F81FD0307C}</a:tableStyleId>
              </a:tblPr>
              <a:tblGrid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</a:tblGrid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ғ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ө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ғ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285728"/>
          <a:ext cx="7643870" cy="6215110"/>
        </p:xfrm>
        <a:graphic>
          <a:graphicData uri="http://schemas.openxmlformats.org/drawingml/2006/table">
            <a:tbl>
              <a:tblPr firstRow="1" bandRow="1">
                <a:noFill/>
                <a:tableStyleId>{2D5ABB26-0587-4C30-8999-92F81FD0307C}</a:tableStyleId>
              </a:tblPr>
              <a:tblGrid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</a:tblGrid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ғ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ө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ғ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285728"/>
          <a:ext cx="7643870" cy="6215110"/>
        </p:xfrm>
        <a:graphic>
          <a:graphicData uri="http://schemas.openxmlformats.org/drawingml/2006/table">
            <a:tbl>
              <a:tblPr firstRow="1" bandRow="1">
                <a:noFill/>
                <a:tableStyleId>{2D5ABB26-0587-4C30-8999-92F81FD0307C}</a:tableStyleId>
              </a:tblPr>
              <a:tblGrid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</a:tblGrid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ғ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ө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ғ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ө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285728"/>
          <a:ext cx="7643870" cy="6215110"/>
        </p:xfrm>
        <a:graphic>
          <a:graphicData uri="http://schemas.openxmlformats.org/drawingml/2006/table">
            <a:tbl>
              <a:tblPr firstRow="1" bandRow="1">
                <a:noFill/>
                <a:tableStyleId>{2D5ABB26-0587-4C30-8999-92F81FD0307C}</a:tableStyleId>
              </a:tblPr>
              <a:tblGrid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</a:tblGrid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ұ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ғ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ө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ғ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ө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20px-Әбу_Сәрсенбаев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285728"/>
            <a:ext cx="2760221" cy="35004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Прямоугольник 2"/>
          <p:cNvSpPr/>
          <p:nvPr/>
        </p:nvSpPr>
        <p:spPr>
          <a:xfrm>
            <a:off x="2571736" y="4643446"/>
            <a:ext cx="6143668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15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қазан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1905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Атырау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облысы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 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Құрманғазы ауданы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 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Ботақан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kk-KZ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уылында дүниеге келген,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25қараша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1995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жылы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Алматы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kk-KZ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аласында 90 жасында дүниеден өтті.  Ақын, жазушы, ҚР-ның халық жазушысы атағының иегері.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3" descr="F:\Abu Sarsenbaev\9789965093319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71868" y="285728"/>
            <a:ext cx="2428892" cy="352169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Picture 2" descr="F:\Abu Sarsenbaev\7770000065950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215074" y="285728"/>
            <a:ext cx="2581218" cy="38576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85720" y="3929066"/>
            <a:ext cx="32147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Әбу Сәрсенбаев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(1905-1995)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071934" y="928670"/>
            <a:ext cx="4598987" cy="4935538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kk-KZ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Құрманғазы Сағырбайұлы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kk-KZ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(1818-1889)</a:t>
            </a:r>
            <a:endParaRPr lang="kk-KZ" sz="3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Қазақтың күйші- композиторы, домбырашы, күй өнерінің классигі</a:t>
            </a:r>
            <a:r>
              <a:rPr lang="kk-KZ" sz="3600" b="1" dirty="0" smtClean="0">
                <a:solidFill>
                  <a:srgbClr val="002060"/>
                </a:solidFill>
                <a:latin typeface="Times New Roman KZ" pitchFamily="18" charset="0"/>
              </a:rPr>
              <a:t>.</a:t>
            </a:r>
            <a:endParaRPr lang="ru-RU" sz="3600" b="1" dirty="0" smtClean="0">
              <a:solidFill>
                <a:srgbClr val="002060"/>
              </a:solidFill>
              <a:latin typeface="Times New Roman KZ" pitchFamily="18" charset="0"/>
            </a:endParaRPr>
          </a:p>
        </p:txBody>
      </p:sp>
      <p:pic>
        <p:nvPicPr>
          <p:cNvPr id="25604" name="Picture 7" descr="img13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7262" t="56326" r="73849" b="25412"/>
          <a:stretch>
            <a:fillRect/>
          </a:stretch>
        </p:blipFill>
        <p:spPr>
          <a:xfrm>
            <a:off x="714348" y="571480"/>
            <a:ext cx="3167062" cy="4968875"/>
          </a:xfrm>
          <a:noFill/>
        </p:spPr>
      </p:pic>
    </p:spTree>
  </p:cSld>
  <p:clrMapOvr>
    <a:masterClrMapping/>
  </p:clrMapOvr>
  <p:transition spd="med">
    <p:checker/>
    <p:sndAc>
      <p:stSnd>
        <p:snd r:embed="rId2" name="chimes.wav" builtIn="1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500430" y="1428736"/>
            <a:ext cx="4557722" cy="4429156"/>
          </a:xfrm>
        </p:spPr>
        <p:txBody>
          <a:bodyPr/>
          <a:lstStyle/>
          <a:p>
            <a:r>
              <a:rPr lang="kk-KZ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ДИНА НҰРПЕЙІСОВА (1861-1955)</a:t>
            </a:r>
            <a:br>
              <a:rPr lang="kk-KZ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1861 жылы Батыс Қазақстан облысының Жаңақала ауданында туып-өскен. Халықтың күйші-композиторы, қазақ мәдениетінің көрнекті қайраткері.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0" descr="Изображение0002"/>
          <p:cNvPicPr>
            <a:picLocks noChangeAspect="1" noChangeArrowheads="1"/>
          </p:cNvPicPr>
          <p:nvPr/>
        </p:nvPicPr>
        <p:blipFill>
          <a:blip r:embed="rId2"/>
          <a:srcRect l="47620" t="1460" r="29289" b="62286"/>
          <a:stretch>
            <a:fillRect/>
          </a:stretch>
        </p:blipFill>
        <p:spPr>
          <a:xfrm>
            <a:off x="214282" y="1714488"/>
            <a:ext cx="3095625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8596" y="1857364"/>
            <a:ext cx="6000792" cy="1470025"/>
          </a:xfrm>
        </p:spPr>
        <p:txBody>
          <a:bodyPr/>
          <a:lstStyle/>
          <a:p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Сергіту сәті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мину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2857488" y="4643446"/>
            <a:ext cx="1009656" cy="1009656"/>
          </a:xfrm>
          <a:prstGeom prst="rect">
            <a:avLst/>
          </a:prstGeom>
        </p:spPr>
      </p:pic>
      <p:pic>
        <p:nvPicPr>
          <p:cNvPr id="9218" name="Picture 2" descr="http://almaty.vsesdelki.kz/content/2014/20140208/visitor/images/201402/f20140208175441-1362544_w640_h640_dombra-1.jpg"/>
          <p:cNvPicPr>
            <a:picLocks noChangeAspect="1" noChangeArrowheads="1"/>
          </p:cNvPicPr>
          <p:nvPr/>
        </p:nvPicPr>
        <p:blipFill>
          <a:blip r:embed="rId4"/>
          <a:srcRect l="26829" t="2439" r="29268"/>
          <a:stretch>
            <a:fillRect/>
          </a:stretch>
        </p:blipFill>
        <p:spPr bwMode="auto">
          <a:xfrm flipH="1">
            <a:off x="5715008" y="664086"/>
            <a:ext cx="2786082" cy="5503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7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42844" y="928670"/>
            <a:ext cx="8786874" cy="5000660"/>
          </a:xfrm>
        </p:spPr>
        <p:txBody>
          <a:bodyPr/>
          <a:lstStyle/>
          <a:p>
            <a:r>
              <a:rPr lang="kk-KZ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Топтық жұмыс:</a:t>
            </a:r>
            <a:endParaRPr lang="ru-RU" sz="3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«Домбыра» тобы </a:t>
            </a:r>
            <a:r>
              <a:rPr lang="kk-KZ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 әңгімені рөлге бөліп оқып беріңдер;</a:t>
            </a:r>
            <a:endParaRPr lang="ru-RU" sz="3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«Қобыз» тобы </a:t>
            </a:r>
            <a:r>
              <a:rPr lang="kk-KZ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 тест орындайды, тапсырманы болғаннан кейін белгі беріп, жұптарында тексереді, бағалайды;</a:t>
            </a:r>
            <a:endParaRPr lang="ru-RU" sz="3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«Жетіген»</a:t>
            </a:r>
            <a:r>
              <a:rPr lang="kk-KZ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тобы -  әңгімені сахналап беріңдер.</a:t>
            </a:r>
            <a:endParaRPr lang="ru-RU" sz="3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4786346" cy="4214842"/>
          </a:xfrm>
        </p:spPr>
        <p:txBody>
          <a:bodyPr/>
          <a:lstStyle/>
          <a:p>
            <a:pPr algn="l"/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Тест жауаптары:</a:t>
            </a:r>
            <a:b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А</a:t>
            </a:r>
            <a:b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Б</a:t>
            </a:r>
            <a:b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3.В</a:t>
            </a:r>
            <a:b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4.А</a:t>
            </a:r>
            <a:b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5. Б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857752" y="2857496"/>
            <a:ext cx="3128962" cy="2643206"/>
          </a:xfrm>
        </p:spPr>
        <p:txBody>
          <a:bodyPr/>
          <a:lstStyle/>
          <a:p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Бағалау:</a:t>
            </a:r>
          </a:p>
          <a:p>
            <a:pPr algn="l"/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“5” - қате жоқ </a:t>
            </a:r>
          </a:p>
          <a:p>
            <a:pPr algn="l"/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“4” – 1-2 қате</a:t>
            </a:r>
          </a:p>
          <a:p>
            <a:pPr algn="l"/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“3” -  3-4 қате</a:t>
            </a:r>
          </a:p>
          <a:p>
            <a:pPr algn="l"/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642942"/>
          </a:xfrm>
        </p:spPr>
        <p:txBody>
          <a:bodyPr/>
          <a:lstStyle/>
          <a:p>
            <a:r>
              <a:rPr lang="kk-KZ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Үй тапсырмасын қайталау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214422"/>
            <a:ext cx="8929718" cy="5429288"/>
          </a:xfrm>
        </p:spPr>
        <p:txBody>
          <a:bodyPr/>
          <a:lstStyle/>
          <a:p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Топтық жұмыс: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«Домбыра» тобы </a:t>
            </a: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мәтіннен  бала Сәкен Іңкәрбектің мәселесін шешіп бергені жайлы оқиғасына баға беріңдер.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«Қобыз» тобы </a:t>
            </a: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–басқа топтарға мәтін бойынша 3 сұрақ дайындау;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«Жетіген» тобы </a:t>
            </a: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«Жатақ» сөзіне мәтіннен түсінік беріп, осыған өз көзқарастарыңды білдіріңдер.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Шығармашылық жұмыс: 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rman_azy_-_K_b_k_shash_an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000892" y="4786322"/>
            <a:ext cx="857256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1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7772400" cy="1071570"/>
          </a:xfrm>
        </p:spPr>
        <p:txBody>
          <a:bodyPr/>
          <a:lstStyle/>
          <a:p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Қорытындылау: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thenews.kz/static/news/d/a/daWeFzR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2571744"/>
            <a:ext cx="3469845" cy="2857520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</p:pic>
      <p:sp>
        <p:nvSpPr>
          <p:cNvPr id="4" name="Стрелка вправо 3"/>
          <p:cNvSpPr/>
          <p:nvPr/>
        </p:nvSpPr>
        <p:spPr>
          <a:xfrm>
            <a:off x="6429388" y="3786190"/>
            <a:ext cx="285752" cy="285752"/>
          </a:xfrm>
          <a:prstGeom prst="rightArrow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5400000">
            <a:off x="4607719" y="5536421"/>
            <a:ext cx="357190" cy="285752"/>
          </a:xfrm>
          <a:prstGeom prst="rightArrow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0800000">
            <a:off x="2571736" y="3643314"/>
            <a:ext cx="285752" cy="285752"/>
          </a:xfrm>
          <a:prstGeom prst="rightArrow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6200000">
            <a:off x="4500562" y="2214554"/>
            <a:ext cx="285752" cy="285752"/>
          </a:xfrm>
          <a:prstGeom prst="rightArrow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357554" y="1428736"/>
            <a:ext cx="2571768" cy="714380"/>
          </a:xfrm>
          <a:prstGeom prst="roundRect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Композитор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58016" y="3714752"/>
            <a:ext cx="1928858" cy="500066"/>
          </a:xfrm>
          <a:prstGeom prst="roundRect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Сазгер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4282" y="3357562"/>
            <a:ext cx="2357486" cy="642942"/>
          </a:xfrm>
          <a:prstGeom prst="roundRect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Күй атасы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71736" y="5786454"/>
            <a:ext cx="4714908" cy="714380"/>
          </a:xfrm>
          <a:prstGeom prst="roundRect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Халық кегінің күйшісі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227401"/>
          </a:xfrm>
        </p:spPr>
        <p:txBody>
          <a:bodyPr/>
          <a:lstStyle/>
          <a:p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Үйге тапсырма:</a:t>
            </a:r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150-152 бет оқу, тапсырмаларды орындау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Горизонтальный свиток 7"/>
          <p:cNvSpPr/>
          <p:nvPr/>
        </p:nvSpPr>
        <p:spPr>
          <a:xfrm>
            <a:off x="500034" y="-142900"/>
            <a:ext cx="8215370" cy="6858048"/>
          </a:xfrm>
          <a:prstGeom prst="horizontalScroll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kk-KZ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1500166" y="500042"/>
            <a:ext cx="7286622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kk-KZ" altLang="ru-RU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kk-KZ" altLang="ru-RU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kk-KZ" altLang="ru-RU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kk-KZ" altLang="ru-RU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kk-KZ" altLang="ru-RU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kk-KZ" altLang="ru-RU" sz="32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Маған сабақ ұнады, мен бүгінгі сабақты түсіндім.</a:t>
            </a:r>
          </a:p>
          <a:p>
            <a:endParaRPr lang="kk-KZ" altLang="ru-RU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ru-RU" altLang="ru-RU" sz="8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kk-KZ" altLang="ru-RU" sz="32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Толықтыру керек, әлі білгім келетіні көп.</a:t>
            </a:r>
          </a:p>
          <a:p>
            <a:endParaRPr lang="kk-KZ" altLang="ru-RU" sz="32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kk-KZ" alt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Маған </a:t>
            </a:r>
            <a:r>
              <a:rPr lang="kk-KZ" altLang="ru-RU" sz="32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сабақ ұнамады, ештеңе түсінбедім.</a:t>
            </a:r>
          </a:p>
        </p:txBody>
      </p:sp>
      <p:sp>
        <p:nvSpPr>
          <p:cNvPr id="19459" name="Прямоугольник 3"/>
          <p:cNvSpPr>
            <a:spLocks noChangeArrowheads="1"/>
          </p:cNvSpPr>
          <p:nvPr/>
        </p:nvSpPr>
        <p:spPr bwMode="auto">
          <a:xfrm>
            <a:off x="1714480" y="714356"/>
            <a:ext cx="64293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kk-KZ" altLang="ru-RU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Қорытынды кезең</a:t>
            </a:r>
          </a:p>
        </p:txBody>
      </p:sp>
      <p:sp>
        <p:nvSpPr>
          <p:cNvPr id="5" name="Солнце 4"/>
          <p:cNvSpPr/>
          <p:nvPr/>
        </p:nvSpPr>
        <p:spPr>
          <a:xfrm>
            <a:off x="571472" y="1714488"/>
            <a:ext cx="1000156" cy="1143017"/>
          </a:xfrm>
          <a:prstGeom prst="sun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Солнце 5"/>
          <p:cNvSpPr/>
          <p:nvPr/>
        </p:nvSpPr>
        <p:spPr>
          <a:xfrm>
            <a:off x="500034" y="3214686"/>
            <a:ext cx="1000132" cy="1071570"/>
          </a:xfrm>
          <a:prstGeom prst="sun">
            <a:avLst/>
          </a:prstGeom>
          <a:solidFill>
            <a:srgbClr val="0066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Солнце 6"/>
          <p:cNvSpPr/>
          <p:nvPr/>
        </p:nvSpPr>
        <p:spPr>
          <a:xfrm>
            <a:off x="642910" y="4714884"/>
            <a:ext cx="857280" cy="1071559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Горизонтальный свиток 6"/>
          <p:cNvSpPr/>
          <p:nvPr/>
        </p:nvSpPr>
        <p:spPr>
          <a:xfrm>
            <a:off x="357158" y="0"/>
            <a:ext cx="8358246" cy="6715148"/>
          </a:xfrm>
          <a:prstGeom prst="horizontalScroll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kk-KZ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36" name="Rectangle 28"/>
          <p:cNvSpPr>
            <a:spLocks noChangeArrowheads="1"/>
          </p:cNvSpPr>
          <p:nvPr/>
        </p:nvSpPr>
        <p:spPr bwMode="auto">
          <a:xfrm>
            <a:off x="1500166" y="857232"/>
            <a:ext cx="6929486" cy="6093976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ctr">
              <a:tabLst>
                <a:tab pos="4330700" algn="l"/>
              </a:tabLst>
            </a:pPr>
            <a:r>
              <a:rPr lang="kk-KZ" sz="4400" b="1" i="1" dirty="0" smtClean="0">
                <a:solidFill>
                  <a:srgbClr val="0000FF"/>
                </a:solidFill>
                <a:latin typeface="Times New Roman" pitchFamily="18" charset="0"/>
              </a:rPr>
              <a:t>Бағалау:</a:t>
            </a:r>
          </a:p>
          <a:p>
            <a:pPr algn="l">
              <a:tabLst>
                <a:tab pos="4330700" algn="l"/>
              </a:tabLst>
            </a:pPr>
            <a:endParaRPr lang="kk-KZ" sz="4400" b="1" i="1" dirty="0" smtClean="0">
              <a:solidFill>
                <a:srgbClr val="7030A0"/>
              </a:solidFill>
              <a:latin typeface="Times New Roman" pitchFamily="18" charset="0"/>
            </a:endParaRPr>
          </a:p>
          <a:p>
            <a:pPr>
              <a:tabLst>
                <a:tab pos="4330700" algn="l"/>
              </a:tabLst>
            </a:pPr>
            <a:r>
              <a:rPr lang="kk-KZ" sz="4400" b="1" i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kk-KZ" sz="4400" b="1" i="1" dirty="0" smtClean="0">
                <a:solidFill>
                  <a:srgbClr val="FF0000"/>
                </a:solidFill>
                <a:latin typeface="Times New Roman" pitchFamily="18" charset="0"/>
              </a:rPr>
              <a:t>“5” - 5- теп көп </a:t>
            </a:r>
          </a:p>
          <a:p>
            <a:pPr>
              <a:tabLst>
                <a:tab pos="4330700" algn="l"/>
              </a:tabLst>
            </a:pPr>
            <a:endParaRPr lang="kk-KZ" sz="4400" b="1" i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tabLst>
                <a:tab pos="4330700" algn="l"/>
              </a:tabLst>
            </a:pPr>
            <a:r>
              <a:rPr lang="kk-KZ" sz="4400" b="1" i="1" dirty="0" smtClean="0">
                <a:solidFill>
                  <a:srgbClr val="FF0000"/>
                </a:solidFill>
                <a:latin typeface="Times New Roman" pitchFamily="18" charset="0"/>
              </a:rPr>
              <a:t>“4” -  3-4</a:t>
            </a:r>
          </a:p>
          <a:p>
            <a:pPr>
              <a:tabLst>
                <a:tab pos="4330700" algn="l"/>
              </a:tabLst>
            </a:pPr>
            <a:endParaRPr lang="kk-KZ" sz="4400" b="1" i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tabLst>
                <a:tab pos="4330700" algn="l"/>
              </a:tabLst>
            </a:pPr>
            <a:r>
              <a:rPr lang="kk-KZ" sz="4400" b="1" i="1" dirty="0" smtClean="0">
                <a:solidFill>
                  <a:srgbClr val="FF0000"/>
                </a:solidFill>
                <a:latin typeface="Times New Roman" pitchFamily="18" charset="0"/>
              </a:rPr>
              <a:t>“3” – 1- 2  </a:t>
            </a:r>
          </a:p>
          <a:p>
            <a:pPr algn="l">
              <a:tabLst>
                <a:tab pos="4330700" algn="l"/>
              </a:tabLst>
            </a:pPr>
            <a:endParaRPr lang="kk-KZ" sz="8800" b="1" i="1" dirty="0">
              <a:solidFill>
                <a:srgbClr val="7030A0"/>
              </a:solidFill>
              <a:latin typeface="Times New Roman" pitchFamily="18" charset="0"/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5643570" y="2357430"/>
            <a:ext cx="499496" cy="427488"/>
          </a:xfrm>
          <a:prstGeom prst="triangl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4071934" y="3643314"/>
            <a:ext cx="434898" cy="433758"/>
          </a:xfrm>
          <a:prstGeom prst="triangl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4000496" y="5000636"/>
            <a:ext cx="434898" cy="499496"/>
          </a:xfrm>
          <a:prstGeom prst="triangl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5"/>
          <p:cNvSpPr>
            <a:spLocks noChangeArrowheads="1" noChangeShapeType="1" noTextEdit="1"/>
          </p:cNvSpPr>
          <p:nvPr/>
        </p:nvSpPr>
        <p:spPr bwMode="auto">
          <a:xfrm>
            <a:off x="500034" y="1214422"/>
            <a:ext cx="7981976" cy="19383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err="1" smtClean="0">
                <a:ln w="254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Назарларыңызға</a:t>
            </a:r>
            <a:r>
              <a:rPr lang="ru-RU" sz="3600" b="1" i="1" kern="10" dirty="0" smtClean="0">
                <a:ln w="254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</a:p>
          <a:p>
            <a:pPr algn="ctr"/>
            <a:r>
              <a:rPr lang="ru-RU" sz="3600" b="1" i="1" kern="10" dirty="0" err="1" smtClean="0">
                <a:ln w="254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рахмет</a:t>
            </a:r>
            <a:r>
              <a:rPr lang="ru-RU" sz="3600" b="1" i="1" kern="10" dirty="0" smtClean="0">
                <a:ln w="254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!</a:t>
            </a:r>
            <a:endParaRPr lang="ru-RU" sz="3600" b="1" i="1" kern="10" dirty="0">
              <a:ln w="25400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3" name="Picture 4" descr="C:\Users\Тима\Desktop\Кундыз\50442295_belaya_roz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8375434">
            <a:off x="696119" y="3296444"/>
            <a:ext cx="2995613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C:\Users\Тима\Desktop\Кундыз\50442295_belaya_roz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907535">
            <a:off x="2243138" y="4000500"/>
            <a:ext cx="3109912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Тима\Desktop\Кундыз\50442295_belaya_roz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853459">
            <a:off x="1553061" y="3588042"/>
            <a:ext cx="3109912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285728"/>
          <a:ext cx="8143930" cy="6429420"/>
        </p:xfrm>
        <a:graphic>
          <a:graphicData uri="http://schemas.openxmlformats.org/drawingml/2006/table">
            <a:tbl>
              <a:tblPr firstRow="1" bandRow="1">
                <a:noFill/>
                <a:tableStyleId>{2D5ABB26-0587-4C30-8999-92F81FD0307C}</a:tableStyleId>
              </a:tblPr>
              <a:tblGrid>
                <a:gridCol w="814393"/>
                <a:gridCol w="814393"/>
                <a:gridCol w="814393"/>
                <a:gridCol w="814393"/>
                <a:gridCol w="814393"/>
                <a:gridCol w="814393"/>
                <a:gridCol w="814393"/>
                <a:gridCol w="814393"/>
                <a:gridCol w="814393"/>
                <a:gridCol w="814393"/>
              </a:tblGrid>
              <a:tr h="642942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285728"/>
          <a:ext cx="7643870" cy="6215110"/>
        </p:xfrm>
        <a:graphic>
          <a:graphicData uri="http://schemas.openxmlformats.org/drawingml/2006/table">
            <a:tbl>
              <a:tblPr firstRow="1" bandRow="1">
                <a:noFill/>
                <a:tableStyleId>{2D5ABB26-0587-4C30-8999-92F81FD0307C}</a:tableStyleId>
              </a:tblPr>
              <a:tblGrid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</a:tblGrid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285728"/>
          <a:ext cx="7643870" cy="6215110"/>
        </p:xfrm>
        <a:graphic>
          <a:graphicData uri="http://schemas.openxmlformats.org/drawingml/2006/table">
            <a:tbl>
              <a:tblPr firstRow="1" bandRow="1">
                <a:noFill/>
                <a:tableStyleId>{2D5ABB26-0587-4C30-8999-92F81FD0307C}</a:tableStyleId>
              </a:tblPr>
              <a:tblGrid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</a:tblGrid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ғ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285728"/>
          <a:ext cx="7643870" cy="6215110"/>
        </p:xfrm>
        <a:graphic>
          <a:graphicData uri="http://schemas.openxmlformats.org/drawingml/2006/table">
            <a:tbl>
              <a:tblPr firstRow="1" bandRow="1">
                <a:noFill/>
                <a:tableStyleId>{2D5ABB26-0587-4C30-8999-92F81FD0307C}</a:tableStyleId>
              </a:tblPr>
              <a:tblGrid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</a:tblGrid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ғ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285728"/>
          <a:ext cx="7643870" cy="6215110"/>
        </p:xfrm>
        <a:graphic>
          <a:graphicData uri="http://schemas.openxmlformats.org/drawingml/2006/table">
            <a:tbl>
              <a:tblPr firstRow="1" bandRow="1">
                <a:noFill/>
                <a:tableStyleId>{2D5ABB26-0587-4C30-8999-92F81FD0307C}</a:tableStyleId>
              </a:tblPr>
              <a:tblGrid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</a:tblGrid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ғ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285728"/>
          <a:ext cx="7643870" cy="6215110"/>
        </p:xfrm>
        <a:graphic>
          <a:graphicData uri="http://schemas.openxmlformats.org/drawingml/2006/table">
            <a:tbl>
              <a:tblPr firstRow="1" bandRow="1">
                <a:noFill/>
                <a:tableStyleId>{2D5ABB26-0587-4C30-8999-92F81FD0307C}</a:tableStyleId>
              </a:tblPr>
              <a:tblGrid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</a:tblGrid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ғ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285728"/>
          <a:ext cx="7643870" cy="6215110"/>
        </p:xfrm>
        <a:graphic>
          <a:graphicData uri="http://schemas.openxmlformats.org/drawingml/2006/table">
            <a:tbl>
              <a:tblPr firstRow="1" bandRow="1">
                <a:noFill/>
                <a:tableStyleId>{2D5ABB26-0587-4C30-8999-92F81FD0307C}</a:tableStyleId>
              </a:tblPr>
              <a:tblGrid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  <a:gridCol w="764387"/>
              </a:tblGrid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ғ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ө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1511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7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E36C09"/>
      </a:hlink>
      <a:folHlink>
        <a:srgbClr val="FFC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551</Words>
  <Application>Microsoft Office PowerPoint</Application>
  <PresentationFormat>Экран (4:3)</PresentationFormat>
  <Paragraphs>374</Paragraphs>
  <Slides>25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Үй тапсырмасын қайталау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Сергіту сәті</vt:lpstr>
      <vt:lpstr>Слайд 18</vt:lpstr>
      <vt:lpstr> Тест жауаптары: 1. А 2. Б 3.В 4.А 5. Б</vt:lpstr>
      <vt:lpstr>Шығармашылық жұмыс: </vt:lpstr>
      <vt:lpstr>Қорытындылау:</vt:lpstr>
      <vt:lpstr>Үйге тапсырма:   150-152 бет оқу, тапсырмаларды орындау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17</cp:revision>
  <dcterms:created xsi:type="dcterms:W3CDTF">2014-06-24T15:51:35Z</dcterms:created>
  <dcterms:modified xsi:type="dcterms:W3CDTF">2016-01-28T13:39:44Z</dcterms:modified>
</cp:coreProperties>
</file>