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</p:sldIdLst>
  <p:sldSz cx="9144000" cy="6858000" type="screen4x3"/>
  <p:notesSz cx="6858000" cy="9144000"/>
  <p:embeddedFontLst>
    <p:embeddedFont>
      <p:font typeface="Trebuchet MS" panose="020B0603020202020204" pitchFamily="34" charset="0"/>
      <p:regular r:id="rId16"/>
      <p:bold r:id="rId17"/>
      <p:italic r:id="rId18"/>
      <p:boldItalic r:id="rId19"/>
    </p:embeddedFont>
    <p:embeddedFont>
      <p:font typeface="Cambria" panose="02040503050406030204" pitchFamily="18" charset="0"/>
      <p:regular r:id="rId20"/>
      <p:bold r:id="rId21"/>
      <p:italic r:id="rId22"/>
      <p:boldItalic r:id="rId23"/>
    </p:embeddedFont>
    <p:embeddedFont>
      <p:font typeface="Roboto" panose="020B0604020202020204" charset="0"/>
      <p:regular r:id="rId24"/>
      <p:bold r:id="rId25"/>
      <p:italic r:id="rId26"/>
      <p:boldItalic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5394549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Shape 13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Shape 16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learningapps.org/2014174" TargetMode="Externa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Shape 8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552" y="326996"/>
            <a:ext cx="5994161" cy="4417208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69803"/>
              </a:srgbClr>
            </a:outerShdw>
          </a:effectLst>
        </p:spPr>
      </p:pic>
      <p:pic>
        <p:nvPicPr>
          <p:cNvPr id="85" name="Shape 8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39752" y="3777361"/>
            <a:ext cx="6682300" cy="2742447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69803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Shape 1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445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Shape 1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52400"/>
            <a:ext cx="9143999" cy="6750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Shape 1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901250"/>
            <a:ext cx="9087825" cy="1013475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83" name="Shape 183"/>
          <p:cNvCxnSpPr/>
          <p:nvPr/>
        </p:nvCxnSpPr>
        <p:spPr>
          <a:xfrm rot="10800000" flipH="1">
            <a:off x="1283900" y="1711950"/>
            <a:ext cx="6317700" cy="1441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Shape 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23875" y="1041688"/>
            <a:ext cx="4820125" cy="581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Shape 1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6175" y="2303275"/>
            <a:ext cx="3956375" cy="2967275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Shape 190"/>
          <p:cNvSpPr txBox="1"/>
          <p:nvPr/>
        </p:nvSpPr>
        <p:spPr>
          <a:xfrm>
            <a:off x="0" y="224128"/>
            <a:ext cx="6486300" cy="7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Решите одну задачу на выбор...</a:t>
            </a:r>
            <a:endParaRPr sz="3000" b="1" dirty="0"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91" name="Shape 19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32275" y="0"/>
            <a:ext cx="1811725" cy="177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772816"/>
            <a:ext cx="74168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Закончите фразу…</a:t>
            </a:r>
          </a:p>
          <a:p>
            <a:pPr lvl="0"/>
            <a:r>
              <a:rPr lang="ru-RU" sz="2800" dirty="0"/>
              <a:t>Я узнал…</a:t>
            </a:r>
          </a:p>
          <a:p>
            <a:pPr lvl="0"/>
            <a:r>
              <a:rPr lang="ru-RU" sz="2800" dirty="0"/>
              <a:t>Я научился…</a:t>
            </a:r>
          </a:p>
          <a:p>
            <a:pPr lvl="0"/>
            <a:r>
              <a:rPr lang="ru-RU" sz="2800" dirty="0"/>
              <a:t>Мне понравилось…</a:t>
            </a:r>
          </a:p>
          <a:p>
            <a:pPr lvl="0"/>
            <a:r>
              <a:rPr lang="ru-RU" sz="2800" dirty="0"/>
              <a:t>Я затруднялся…</a:t>
            </a:r>
          </a:p>
          <a:p>
            <a:r>
              <a:rPr lang="ru-RU" sz="2800" dirty="0"/>
              <a:t>Мое настроение...?</a:t>
            </a: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ctrTitle"/>
          </p:nvPr>
        </p:nvSpPr>
        <p:spPr>
          <a:xfrm>
            <a:off x="685800" y="1383600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800"/>
              <a:buFont typeface="Calibri"/>
              <a:buNone/>
            </a:pPr>
            <a:r>
              <a:rPr lang="ru-RU" sz="4000" b="1" i="0" u="none" strike="noStrike" cap="none" dirty="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КОМПОНЕНТЫ </a:t>
            </a:r>
            <a:endParaRPr sz="4000" b="1" i="0" u="none" strike="noStrike" cap="none" dirty="0">
              <a:solidFill>
                <a:srgbClr val="FF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800"/>
              <a:buFont typeface="Calibri"/>
              <a:buNone/>
            </a:pPr>
            <a:r>
              <a:rPr lang="ru-RU" sz="4000" b="1" i="0" u="none" strike="noStrike" cap="none" dirty="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СРЕДЫ ПРОГРАММИРОВАНИЯ</a:t>
            </a:r>
            <a:endParaRPr sz="4000" b="1" i="0" u="none" strike="noStrike" cap="none" dirty="0">
              <a:solidFill>
                <a:srgbClr val="FF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91" name="Shape 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7900" y="3674775"/>
            <a:ext cx="6480479" cy="71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Shape 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31900" y="4493587"/>
            <a:ext cx="5568006" cy="71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Shape 9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77300" y="5342275"/>
            <a:ext cx="5735034" cy="712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400"/>
              <a:buFont typeface="Calibri"/>
              <a:buNone/>
            </a:pPr>
            <a:r>
              <a:rPr lang="ru-RU" sz="3600" b="1" i="0" u="none" strike="noStrike" cap="none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ЦЕЛЬ ОБУЧЕНИЯ:</a:t>
            </a:r>
            <a:endParaRPr sz="3600" b="1" i="0" u="none" strike="noStrike" cap="none">
              <a:solidFill>
                <a:srgbClr val="0070C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344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19405" algn="just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rebuchet MS"/>
              <a:buChar char="➢"/>
            </a:pPr>
            <a:r>
              <a:rPr lang="ru-RU" sz="180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писать программный код в объектно-ориентированной среде программирования с использованием основных операторов для обработки информации и операторов, устанавливающих свойства объектов и событий</a:t>
            </a:r>
            <a:endParaRPr sz="180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just" rtl="0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Clr>
                <a:schemeClr val="dk1"/>
              </a:buClr>
              <a:buSzPts val="2170"/>
              <a:buFont typeface="Arial"/>
              <a:buNone/>
            </a:pPr>
            <a:endParaRPr sz="2170" b="1" i="0" u="none" strike="noStrike" cap="none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80000"/>
              </a:lnSpc>
              <a:spcBef>
                <a:spcPts val="635"/>
              </a:spcBef>
              <a:spcAft>
                <a:spcPts val="0"/>
              </a:spcAft>
              <a:buClr>
                <a:srgbClr val="0070C0"/>
              </a:buClr>
              <a:buSzPts val="3177"/>
              <a:buFont typeface="Arial"/>
              <a:buNone/>
            </a:pPr>
            <a:r>
              <a:rPr lang="ru-RU" sz="3177" b="1" i="0" u="none" strike="noStrike" cap="none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КРИТЕРИИ ОЦЕНИВАНИЯ: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342900" lvl="0" indent="-2794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rebuchet MS"/>
              <a:buChar char="➢"/>
            </a:pPr>
            <a:r>
              <a:rPr lang="ru-RU" sz="1800">
                <a:latin typeface="Trebuchet MS"/>
                <a:ea typeface="Trebuchet MS"/>
                <a:cs typeface="Trebuchet MS"/>
                <a:sym typeface="Trebuchet MS"/>
              </a:rPr>
              <a:t>понимает и разрабатывает  код в объектно-ориентированной среде, выбирая верное событие и изменяет программным способом свойства объекта по вызванному событию.</a:t>
            </a:r>
            <a:endParaRPr sz="180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just" rtl="0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None/>
            </a:pPr>
            <a:endParaRPr sz="217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Shape 104"/>
          <p:cNvPicPr preferRelativeResize="0"/>
          <p:nvPr/>
        </p:nvPicPr>
        <p:blipFill rotWithShape="1">
          <a:blip r:embed="rId3">
            <a:alphaModFix/>
          </a:blip>
          <a:srcRect l="21198" t="8695" r="58684" b="78498"/>
          <a:stretch/>
        </p:blipFill>
        <p:spPr>
          <a:xfrm>
            <a:off x="179512" y="201605"/>
            <a:ext cx="4968552" cy="1778336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179500" y="2682100"/>
            <a:ext cx="8750700" cy="36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558"/>
              </a:spcBef>
              <a:spcAft>
                <a:spcPts val="0"/>
              </a:spcAft>
              <a:buClr>
                <a:srgbClr val="C00000"/>
              </a:buClr>
              <a:buSzPts val="2790"/>
              <a:buFont typeface="Arial"/>
              <a:buNone/>
            </a:pPr>
            <a:r>
              <a:rPr lang="ru-RU" sz="3600" b="1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learningapps.org/2996029</a:t>
            </a:r>
            <a:endParaRPr sz="3600" b="1" i="0" u="none" strike="noStrike" cap="none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Clr>
                <a:schemeClr val="dk1"/>
              </a:buClr>
              <a:buSzPts val="2170"/>
              <a:buFont typeface="Arial"/>
              <a:buNone/>
            </a:pPr>
            <a:endParaRPr sz="217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325"/>
              </a:spcBef>
              <a:spcAft>
                <a:spcPts val="0"/>
              </a:spcAft>
              <a:buClr>
                <a:schemeClr val="dk1"/>
              </a:buClr>
              <a:buSzPts val="1627"/>
              <a:buFont typeface="Arial"/>
              <a:buNone/>
            </a:pPr>
            <a:r>
              <a:rPr lang="ru-RU" sz="1627" b="1" i="0" u="sng" strike="noStrike" cap="none">
                <a:solidFill>
                  <a:srgbClr val="980000"/>
                </a:solidFill>
                <a:latin typeface="Calibri"/>
                <a:ea typeface="Calibri"/>
                <a:cs typeface="Calibri"/>
                <a:sym typeface="Calibri"/>
              </a:rPr>
              <a:t>Дескрипторы</a:t>
            </a:r>
            <a:r>
              <a:rPr lang="ru-RU" sz="1627" b="1" i="0" u="none" strike="noStrike" cap="none">
                <a:solidFill>
                  <a:srgbClr val="98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1627" b="1" i="0" u="none" strike="noStrike" cap="none">
              <a:solidFill>
                <a:srgbClr val="98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325"/>
              </a:spcBef>
              <a:spcAft>
                <a:spcPts val="0"/>
              </a:spcAft>
              <a:buClr>
                <a:schemeClr val="dk1"/>
              </a:buClr>
              <a:buSzPts val="1627"/>
              <a:buFont typeface="Arial"/>
              <a:buNone/>
            </a:pPr>
            <a:endParaRPr sz="1627" b="1">
              <a:solidFill>
                <a:srgbClr val="980000"/>
              </a:solidFill>
            </a:endParaRPr>
          </a:p>
          <a:p>
            <a:pPr marL="285750" marR="0" lvl="0" indent="-285750" algn="l" rtl="0">
              <a:lnSpc>
                <a:spcPct val="80000"/>
              </a:lnSpc>
              <a:spcBef>
                <a:spcPts val="325"/>
              </a:spcBef>
              <a:spcAft>
                <a:spcPts val="0"/>
              </a:spcAft>
              <a:buClr>
                <a:schemeClr val="dk1"/>
              </a:buClr>
              <a:buSzPts val="1627"/>
              <a:buFont typeface="Noto Sans Symbols"/>
              <a:buChar char="●"/>
            </a:pPr>
            <a:r>
              <a:rPr lang="ru-RU" sz="1627"/>
              <a:t>указывает  определение </a:t>
            </a:r>
            <a:r>
              <a:rPr lang="ru-RU" sz="1627" i="0" u="none" strike="noStrike" cap="none">
                <a:solidFill>
                  <a:schemeClr val="dk1"/>
                </a:solidFill>
              </a:rPr>
              <a:t>термина ООП</a:t>
            </a:r>
            <a:endParaRPr/>
          </a:p>
          <a:p>
            <a:pPr marL="285750" marR="0" lvl="0" indent="-285750" algn="l" rtl="0">
              <a:lnSpc>
                <a:spcPct val="80000"/>
              </a:lnSpc>
              <a:spcBef>
                <a:spcPts val="325"/>
              </a:spcBef>
              <a:spcAft>
                <a:spcPts val="0"/>
              </a:spcAft>
              <a:buClr>
                <a:schemeClr val="dk1"/>
              </a:buClr>
              <a:buSzPts val="1627"/>
              <a:buFont typeface="Noto Sans Symbols"/>
              <a:buChar char="●"/>
            </a:pPr>
            <a:r>
              <a:rPr lang="ru-RU" sz="1627"/>
              <a:t>указывает  определение   термина </a:t>
            </a:r>
            <a:r>
              <a:rPr lang="ru-RU" sz="1627" i="0" u="none" strike="noStrike" cap="none">
                <a:solidFill>
                  <a:schemeClr val="dk1"/>
                </a:solidFill>
              </a:rPr>
              <a:t>объект</a:t>
            </a:r>
            <a:endParaRPr/>
          </a:p>
          <a:p>
            <a:pPr marL="285750" marR="0" lvl="0" indent="-285750" algn="l" rtl="0">
              <a:lnSpc>
                <a:spcPct val="80000"/>
              </a:lnSpc>
              <a:spcBef>
                <a:spcPts val="325"/>
              </a:spcBef>
              <a:spcAft>
                <a:spcPts val="0"/>
              </a:spcAft>
              <a:buClr>
                <a:schemeClr val="dk1"/>
              </a:buClr>
              <a:buSzPts val="1627"/>
              <a:buFont typeface="Noto Sans Symbols"/>
              <a:buChar char="●"/>
            </a:pPr>
            <a:r>
              <a:rPr lang="ru-RU" sz="1627"/>
              <a:t>указывает  определение  термина  </a:t>
            </a:r>
            <a:r>
              <a:rPr lang="ru-RU" sz="1627" i="0" u="none" strike="noStrike" cap="none">
                <a:solidFill>
                  <a:schemeClr val="dk1"/>
                </a:solidFill>
              </a:rPr>
              <a:t>свойств</a:t>
            </a:r>
            <a:r>
              <a:rPr lang="ru-RU" sz="1627"/>
              <a:t>а</a:t>
            </a:r>
            <a:endParaRPr/>
          </a:p>
          <a:p>
            <a:pPr marL="285750" marR="0" lvl="0" indent="-285750" algn="l" rtl="0">
              <a:lnSpc>
                <a:spcPct val="80000"/>
              </a:lnSpc>
              <a:spcBef>
                <a:spcPts val="325"/>
              </a:spcBef>
              <a:spcAft>
                <a:spcPts val="0"/>
              </a:spcAft>
              <a:buClr>
                <a:schemeClr val="dk1"/>
              </a:buClr>
              <a:buSzPts val="1627"/>
              <a:buFont typeface="Noto Sans Symbols"/>
              <a:buChar char="●"/>
            </a:pPr>
            <a:r>
              <a:rPr lang="ru-RU" sz="1627"/>
              <a:t>указывает определение т</a:t>
            </a:r>
            <a:r>
              <a:rPr lang="ru-RU" sz="1627" i="0" u="none" strike="noStrike" cap="none">
                <a:solidFill>
                  <a:schemeClr val="dk1"/>
                </a:solidFill>
              </a:rPr>
              <a:t>ермина  событие</a:t>
            </a:r>
            <a:endParaRPr/>
          </a:p>
          <a:p>
            <a:pPr marL="285750" marR="0" lvl="0" indent="-285750" algn="l" rtl="0">
              <a:lnSpc>
                <a:spcPct val="80000"/>
              </a:lnSpc>
              <a:spcBef>
                <a:spcPts val="325"/>
              </a:spcBef>
              <a:spcAft>
                <a:spcPts val="0"/>
              </a:spcAft>
              <a:buClr>
                <a:schemeClr val="dk1"/>
              </a:buClr>
              <a:buSzPts val="1627"/>
              <a:buFont typeface="Noto Sans Symbols"/>
              <a:buChar char="●"/>
            </a:pPr>
            <a:r>
              <a:rPr lang="ru-RU" sz="1627"/>
              <a:t>указывает  определение </a:t>
            </a:r>
            <a:r>
              <a:rPr lang="ru-RU" sz="1627" i="0" u="none" strike="noStrike" cap="none">
                <a:solidFill>
                  <a:schemeClr val="dk1"/>
                </a:solidFill>
              </a:rPr>
              <a:t> термина  метод</a:t>
            </a:r>
            <a:endParaRPr/>
          </a:p>
        </p:txBody>
      </p:sp>
      <p:sp>
        <p:nvSpPr>
          <p:cNvPr id="106" name="Shape 106" descr="Картинки по запросу 10 МИНУТ НА ЧАСАХ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7" name="Shape 1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84025" y="99575"/>
            <a:ext cx="2291225" cy="2487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257300" y="856350"/>
            <a:ext cx="4099200" cy="83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400"/>
              <a:buFont typeface="Calibri"/>
              <a:buNone/>
            </a:pPr>
            <a:r>
              <a:rPr lang="ru-RU" sz="3000" b="1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КЛАСС</a:t>
            </a:r>
            <a:r>
              <a:rPr lang="ru-RU" sz="3000" b="1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 - </a:t>
            </a:r>
            <a:r>
              <a:rPr lang="ru-RU" sz="3000" b="1" i="0" u="none" strike="noStrike" cap="none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3000" b="1" i="0" u="sng" strike="noStrike" cap="none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КНОПК</a:t>
            </a:r>
            <a:r>
              <a:rPr lang="ru-RU" sz="3000" b="1" u="sng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А</a:t>
            </a:r>
            <a:endParaRPr sz="3000" b="1" i="0" u="sng" strike="noStrike" cap="none">
              <a:solidFill>
                <a:srgbClr val="0070C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13" name="Shape 113"/>
          <p:cNvPicPr preferRelativeResize="0"/>
          <p:nvPr/>
        </p:nvPicPr>
        <p:blipFill rotWithShape="1">
          <a:blip r:embed="rId3">
            <a:alphaModFix/>
          </a:blip>
          <a:srcRect l="7321" t="10181" r="7036" b="9376"/>
          <a:stretch/>
        </p:blipFill>
        <p:spPr>
          <a:xfrm rot="633333">
            <a:off x="4391453" y="4194849"/>
            <a:ext cx="1226244" cy="755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Shape 114"/>
          <p:cNvPicPr preferRelativeResize="0"/>
          <p:nvPr/>
        </p:nvPicPr>
        <p:blipFill rotWithShape="1">
          <a:blip r:embed="rId4">
            <a:alphaModFix/>
          </a:blip>
          <a:srcRect l="13873" t="21259" r="7957" b="8309"/>
          <a:stretch/>
        </p:blipFill>
        <p:spPr>
          <a:xfrm>
            <a:off x="2181615" y="2206850"/>
            <a:ext cx="1141560" cy="83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/>
          <p:cNvPicPr preferRelativeResize="0"/>
          <p:nvPr/>
        </p:nvPicPr>
        <p:blipFill rotWithShape="1">
          <a:blip r:embed="rId5">
            <a:alphaModFix/>
          </a:blip>
          <a:srcRect l="7964" t="9299" b="5791"/>
          <a:stretch/>
        </p:blipFill>
        <p:spPr>
          <a:xfrm>
            <a:off x="477475" y="1943247"/>
            <a:ext cx="1032625" cy="1262203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Shape 116"/>
          <p:cNvSpPr txBox="1"/>
          <p:nvPr/>
        </p:nvSpPr>
        <p:spPr>
          <a:xfrm>
            <a:off x="6722458" y="2711674"/>
            <a:ext cx="16437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Button</a:t>
            </a:r>
            <a:endParaRPr sz="3000" b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Shape 117"/>
          <p:cNvSpPr/>
          <p:nvPr/>
        </p:nvSpPr>
        <p:spPr>
          <a:xfrm>
            <a:off x="6710154" y="3867744"/>
            <a:ext cx="15036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Bitbtn</a:t>
            </a:r>
            <a:endParaRPr sz="3000" b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Shape 118"/>
          <p:cNvSpPr/>
          <p:nvPr/>
        </p:nvSpPr>
        <p:spPr>
          <a:xfrm>
            <a:off x="6699251" y="3271938"/>
            <a:ext cx="23283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SpeedButton</a:t>
            </a:r>
            <a:endParaRPr sz="3000" b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Shape 119"/>
          <p:cNvSpPr txBox="1"/>
          <p:nvPr/>
        </p:nvSpPr>
        <p:spPr>
          <a:xfrm>
            <a:off x="199200" y="182125"/>
            <a:ext cx="63753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>
                <a:solidFill>
                  <a:srgbClr val="0000FF"/>
                </a:solidFill>
              </a:rPr>
              <a:t>Исследуй  сам и поделись…</a:t>
            </a:r>
            <a:endParaRPr sz="3000" b="1">
              <a:solidFill>
                <a:srgbClr val="0000FF"/>
              </a:solidFill>
            </a:endParaRPr>
          </a:p>
        </p:txBody>
      </p:sp>
      <p:sp>
        <p:nvSpPr>
          <p:cNvPr id="120" name="Shape 120"/>
          <p:cNvSpPr txBox="1"/>
          <p:nvPr/>
        </p:nvSpPr>
        <p:spPr>
          <a:xfrm>
            <a:off x="1044200" y="4682525"/>
            <a:ext cx="2093700" cy="41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2400" b="1">
                <a:solidFill>
                  <a:schemeClr val="dk1"/>
                </a:solidFill>
              </a:rPr>
              <a:t>Glyph</a:t>
            </a:r>
            <a:endParaRPr sz="2400"/>
          </a:p>
        </p:txBody>
      </p:sp>
      <p:sp>
        <p:nvSpPr>
          <p:cNvPr id="121" name="Shape 121"/>
          <p:cNvSpPr txBox="1"/>
          <p:nvPr/>
        </p:nvSpPr>
        <p:spPr>
          <a:xfrm rot="1010307">
            <a:off x="3792900" y="2718421"/>
            <a:ext cx="2199712" cy="486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ru-RU" sz="3000" b="1">
                <a:solidFill>
                  <a:srgbClr val="FF0000"/>
                </a:solidFill>
              </a:rPr>
              <a:t>Additional</a:t>
            </a:r>
            <a:endParaRPr sz="3000" b="1">
              <a:solidFill>
                <a:srgbClr val="FF0000"/>
              </a:solidFill>
            </a:endParaRPr>
          </a:p>
        </p:txBody>
      </p:sp>
      <p:sp>
        <p:nvSpPr>
          <p:cNvPr id="122" name="Shape 122"/>
          <p:cNvSpPr txBox="1"/>
          <p:nvPr/>
        </p:nvSpPr>
        <p:spPr>
          <a:xfrm>
            <a:off x="2734175" y="4582475"/>
            <a:ext cx="14193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>
                <a:solidFill>
                  <a:schemeClr val="dk1"/>
                </a:solidFill>
              </a:rPr>
              <a:t>Kind</a:t>
            </a:r>
            <a:endParaRPr sz="2400"/>
          </a:p>
        </p:txBody>
      </p:sp>
      <p:sp>
        <p:nvSpPr>
          <p:cNvPr id="123" name="Shape 123"/>
          <p:cNvSpPr txBox="1"/>
          <p:nvPr/>
        </p:nvSpPr>
        <p:spPr>
          <a:xfrm>
            <a:off x="349025" y="5906575"/>
            <a:ext cx="5880900" cy="7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>
                <a:solidFill>
                  <a:srgbClr val="0000FF"/>
                </a:solidFill>
              </a:rPr>
              <a:t>delphi-manual.ru/bitbtn.php</a:t>
            </a:r>
            <a:endParaRPr sz="3600">
              <a:solidFill>
                <a:srgbClr val="0000FF"/>
              </a:solidFill>
            </a:endParaRPr>
          </a:p>
        </p:txBody>
      </p:sp>
      <p:sp>
        <p:nvSpPr>
          <p:cNvPr id="124" name="Shape 124"/>
          <p:cNvSpPr txBox="1"/>
          <p:nvPr/>
        </p:nvSpPr>
        <p:spPr>
          <a:xfrm>
            <a:off x="401275" y="5496800"/>
            <a:ext cx="6206700" cy="4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>
                <a:solidFill>
                  <a:srgbClr val="0000FF"/>
                </a:solidFill>
              </a:rPr>
              <a:t>delphi-manual.ru/speedbutton.php</a:t>
            </a:r>
            <a:endParaRPr sz="3000">
              <a:solidFill>
                <a:srgbClr val="0000FF"/>
              </a:solidFill>
            </a:endParaRPr>
          </a:p>
        </p:txBody>
      </p:sp>
      <p:sp>
        <p:nvSpPr>
          <p:cNvPr id="125" name="Shape 125"/>
          <p:cNvSpPr txBox="1"/>
          <p:nvPr/>
        </p:nvSpPr>
        <p:spPr>
          <a:xfrm rot="-1251291">
            <a:off x="257260" y="3320008"/>
            <a:ext cx="1918810" cy="611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ru-RU" sz="3000" b="1">
                <a:solidFill>
                  <a:srgbClr val="FF0000"/>
                </a:solidFill>
              </a:rPr>
              <a:t>Standart</a:t>
            </a:r>
            <a:endParaRPr sz="3000" b="1">
              <a:solidFill>
                <a:srgbClr val="FF0000"/>
              </a:solidFill>
            </a:endParaRPr>
          </a:p>
        </p:txBody>
      </p:sp>
      <p:sp>
        <p:nvSpPr>
          <p:cNvPr id="126" name="Shape 126"/>
          <p:cNvSpPr txBox="1"/>
          <p:nvPr/>
        </p:nvSpPr>
        <p:spPr>
          <a:xfrm>
            <a:off x="2255100" y="3479063"/>
            <a:ext cx="2263500" cy="5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/>
              <a:t>WordWrap</a:t>
            </a:r>
            <a:endParaRPr sz="3000" b="1"/>
          </a:p>
        </p:txBody>
      </p:sp>
      <p:pic>
        <p:nvPicPr>
          <p:cNvPr id="127" name="Shape 1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22451" y="0"/>
            <a:ext cx="2445999" cy="247629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Shape 128"/>
          <p:cNvSpPr txBox="1"/>
          <p:nvPr/>
        </p:nvSpPr>
        <p:spPr>
          <a:xfrm rot="561169">
            <a:off x="3716229" y="1558172"/>
            <a:ext cx="1238666" cy="756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/>
              <a:t>Flat</a:t>
            </a:r>
            <a:endParaRPr sz="3000" b="1"/>
          </a:p>
        </p:txBody>
      </p:sp>
      <p:sp>
        <p:nvSpPr>
          <p:cNvPr id="129" name="Shape 129"/>
          <p:cNvSpPr txBox="1"/>
          <p:nvPr/>
        </p:nvSpPr>
        <p:spPr>
          <a:xfrm>
            <a:off x="6668200" y="5434100"/>
            <a:ext cx="30000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goo.gl/9HjbZz</a:t>
            </a:r>
            <a:endParaRPr sz="2800" b="1">
              <a:solidFill>
                <a:srgbClr val="FF0000"/>
              </a:solidFill>
            </a:endParaRPr>
          </a:p>
        </p:txBody>
      </p:sp>
      <p:sp>
        <p:nvSpPr>
          <p:cNvPr id="130" name="Shape 130"/>
          <p:cNvSpPr txBox="1"/>
          <p:nvPr/>
        </p:nvSpPr>
        <p:spPr>
          <a:xfrm>
            <a:off x="6649600" y="4865825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goo.gl/FvhFX3</a:t>
            </a:r>
            <a:endParaRPr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000"/>
              <a:buFont typeface="Calibri"/>
              <a:buNone/>
            </a:pPr>
            <a:r>
              <a:rPr lang="ru-RU" sz="3000" b="1" i="0" u="none" strike="noStrike" cap="none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КОМПОНЕНТЫ </a:t>
            </a:r>
            <a:r>
              <a:rPr lang="ru-RU" sz="3000" b="1" i="0" u="sng" strike="noStrike" cap="none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ВВОДА-ВЫВОДА</a:t>
            </a:r>
            <a:r>
              <a:rPr lang="ru-RU" sz="3000" b="1" i="0" u="none" strike="noStrike" cap="none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 ДАННЫХ</a:t>
            </a:r>
            <a:endParaRPr sz="3000" b="1" i="0" u="none" strike="noStrike" cap="none">
              <a:solidFill>
                <a:srgbClr val="0070C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36" name="Shape 136"/>
          <p:cNvSpPr txBox="1"/>
          <p:nvPr/>
        </p:nvSpPr>
        <p:spPr>
          <a:xfrm>
            <a:off x="381133" y="3882262"/>
            <a:ext cx="16437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Memo</a:t>
            </a:r>
            <a:endParaRPr sz="3000" b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7" name="Shape 137"/>
          <p:cNvPicPr preferRelativeResize="0"/>
          <p:nvPr/>
        </p:nvPicPr>
        <p:blipFill rotWithShape="1">
          <a:blip r:embed="rId3">
            <a:alphaModFix/>
          </a:blip>
          <a:srcRect l="39944" t="21540" r="35282" b="44687"/>
          <a:stretch/>
        </p:blipFill>
        <p:spPr>
          <a:xfrm>
            <a:off x="4323500" y="2612925"/>
            <a:ext cx="4731001" cy="3626076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Shape 138"/>
          <p:cNvSpPr txBox="1"/>
          <p:nvPr/>
        </p:nvSpPr>
        <p:spPr>
          <a:xfrm>
            <a:off x="381133" y="2764162"/>
            <a:ext cx="16437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Label</a:t>
            </a:r>
            <a:endParaRPr sz="3000" b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Shape 139"/>
          <p:cNvSpPr txBox="1"/>
          <p:nvPr/>
        </p:nvSpPr>
        <p:spPr>
          <a:xfrm>
            <a:off x="381008" y="3317362"/>
            <a:ext cx="16437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Edit</a:t>
            </a:r>
            <a:endParaRPr sz="3000" b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3000" b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0" name="Shape 1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8725" y="1199686"/>
            <a:ext cx="4562975" cy="133705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Shape 141"/>
          <p:cNvSpPr txBox="1"/>
          <p:nvPr/>
        </p:nvSpPr>
        <p:spPr>
          <a:xfrm>
            <a:off x="36425" y="6270150"/>
            <a:ext cx="50001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>
                <a:solidFill>
                  <a:srgbClr val="FF0000"/>
                </a:solidFill>
              </a:rPr>
              <a:t>5fan.ru/wievjob.php?id=10229</a:t>
            </a:r>
            <a:endParaRPr sz="2400" b="1">
              <a:solidFill>
                <a:srgbClr val="FF0000"/>
              </a:solidFill>
            </a:endParaRPr>
          </a:p>
        </p:txBody>
      </p:sp>
      <p:sp>
        <p:nvSpPr>
          <p:cNvPr id="142" name="Shape 142"/>
          <p:cNvSpPr txBox="1"/>
          <p:nvPr/>
        </p:nvSpPr>
        <p:spPr>
          <a:xfrm>
            <a:off x="5611375" y="4976175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goo.gl/AidNm4</a:t>
            </a:r>
            <a:endParaRPr sz="2400" b="1">
              <a:solidFill>
                <a:srgbClr val="0000FF"/>
              </a:solidFill>
            </a:endParaRPr>
          </a:p>
        </p:txBody>
      </p:sp>
      <p:sp>
        <p:nvSpPr>
          <p:cNvPr id="143" name="Shape 143"/>
          <p:cNvSpPr txBox="1"/>
          <p:nvPr/>
        </p:nvSpPr>
        <p:spPr>
          <a:xfrm>
            <a:off x="167550" y="5254200"/>
            <a:ext cx="42888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goo.gl/9YrR3h</a:t>
            </a:r>
            <a:endParaRPr sz="30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/>
          <p:nvPr/>
        </p:nvSpPr>
        <p:spPr>
          <a:xfrm>
            <a:off x="320850" y="1016100"/>
            <a:ext cx="5884200" cy="42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41910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3000"/>
              <a:buChar char="-"/>
            </a:pPr>
            <a:r>
              <a:rPr lang="ru-RU" sz="3000">
                <a:solidFill>
                  <a:srgbClr val="0000FF"/>
                </a:solidFill>
              </a:rPr>
              <a:t>Разработайте программу для контроля веса. </a:t>
            </a:r>
            <a:endParaRPr sz="3000">
              <a:solidFill>
                <a:srgbClr val="0000FF"/>
              </a:solidFill>
            </a:endParaRPr>
          </a:p>
          <a:p>
            <a:pPr marL="457200" lvl="0" indent="-419100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3000"/>
              <a:buChar char="-"/>
            </a:pPr>
            <a:r>
              <a:rPr lang="ru-RU" sz="3000">
                <a:solidFill>
                  <a:srgbClr val="0000FF"/>
                </a:solidFill>
              </a:rPr>
              <a:t>Оптимальный вес (кг) вычисляется по формуле: </a:t>
            </a:r>
            <a:endParaRPr sz="3000">
              <a:solidFill>
                <a:srgbClr val="0000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>
                <a:solidFill>
                  <a:srgbClr val="0000FF"/>
                </a:solidFill>
              </a:rPr>
              <a:t>                      </a:t>
            </a:r>
            <a:r>
              <a:rPr lang="ru-RU" sz="3000" b="1">
                <a:solidFill>
                  <a:srgbClr val="FF0000"/>
                </a:solidFill>
              </a:rPr>
              <a:t>Рост (см)-100.</a:t>
            </a:r>
            <a:endParaRPr sz="3000" b="1">
              <a:solidFill>
                <a:srgbClr val="FF0000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chemeClr val="dk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pic>
        <p:nvPicPr>
          <p:cNvPr id="149" name="Shape 1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7412" y="4316848"/>
            <a:ext cx="5301324" cy="2473951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Shape 150"/>
          <p:cNvSpPr txBox="1"/>
          <p:nvPr/>
        </p:nvSpPr>
        <p:spPr>
          <a:xfrm>
            <a:off x="225350" y="259500"/>
            <a:ext cx="6486300" cy="7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>
                <a:solidFill>
                  <a:srgbClr val="FF0000"/>
                </a:solidFill>
              </a:rPr>
              <a:t>Практическая работа </a:t>
            </a:r>
            <a:endParaRPr sz="2400" b="1">
              <a:solidFill>
                <a:srgbClr val="FF0000"/>
              </a:solidFill>
            </a:endParaRPr>
          </a:p>
        </p:txBody>
      </p:sp>
      <p:pic>
        <p:nvPicPr>
          <p:cNvPr id="151" name="Shape 1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92550" y="0"/>
            <a:ext cx="2051450" cy="2173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Shape 1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78500" y="-11550"/>
            <a:ext cx="6126025" cy="691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Shape 157"/>
          <p:cNvPicPr preferRelativeResize="0"/>
          <p:nvPr/>
        </p:nvPicPr>
        <p:blipFill rotWithShape="1">
          <a:blip r:embed="rId3">
            <a:alphaModFix/>
          </a:blip>
          <a:srcRect l="21199" t="8694" r="58683" b="78498"/>
          <a:stretch/>
        </p:blipFill>
        <p:spPr>
          <a:xfrm>
            <a:off x="179512" y="201605"/>
            <a:ext cx="4968552" cy="1778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Shape 1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62225" y="99575"/>
            <a:ext cx="2113025" cy="2074175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Shape 159"/>
          <p:cNvSpPr txBox="1"/>
          <p:nvPr/>
        </p:nvSpPr>
        <p:spPr>
          <a:xfrm>
            <a:off x="1171175" y="2786700"/>
            <a:ext cx="6459900" cy="15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u="sng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learningapps.org/2014174</a:t>
            </a:r>
            <a:endParaRPr sz="3600" b="1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0" name="Shape 160"/>
          <p:cNvSpPr txBox="1"/>
          <p:nvPr/>
        </p:nvSpPr>
        <p:spPr>
          <a:xfrm>
            <a:off x="326700" y="4794050"/>
            <a:ext cx="8231700" cy="14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>
                <a:solidFill>
                  <a:srgbClr val="0000FF"/>
                </a:solidFill>
              </a:rPr>
              <a:t>Дескрипторы:</a:t>
            </a:r>
            <a:endParaRPr b="1">
              <a:solidFill>
                <a:srgbClr val="0000FF"/>
              </a:solidFill>
            </a:endParaRPr>
          </a:p>
          <a:p>
            <a:pPr marL="457200" lvl="0" indent="-317500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400"/>
              <a:buChar char="-"/>
            </a:pPr>
            <a:r>
              <a:rPr lang="ru-RU" b="1">
                <a:solidFill>
                  <a:srgbClr val="0000FF"/>
                </a:solidFill>
              </a:rPr>
              <a:t>указывает порядок выполнения условного оператора;</a:t>
            </a:r>
            <a:endParaRPr b="1">
              <a:solidFill>
                <a:srgbClr val="0000FF"/>
              </a:solidFill>
            </a:endParaRPr>
          </a:p>
          <a:p>
            <a:pPr marL="457200" lvl="0" indent="-317500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400"/>
              <a:buChar char="-"/>
            </a:pPr>
            <a:r>
              <a:rPr lang="ru-RU" b="1">
                <a:solidFill>
                  <a:srgbClr val="0000FF"/>
                </a:solidFill>
              </a:rPr>
              <a:t>указывает назначение отдельных фигур блок-схемы; </a:t>
            </a:r>
            <a:endParaRPr b="1">
              <a:solidFill>
                <a:srgbClr val="0000FF"/>
              </a:solidFill>
            </a:endParaRPr>
          </a:p>
          <a:p>
            <a:pPr marL="457200" lvl="0" indent="-31750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400"/>
              <a:buChar char="-"/>
            </a:pPr>
            <a:r>
              <a:rPr lang="ru-RU" b="1">
                <a:solidFill>
                  <a:srgbClr val="0000FF"/>
                </a:solidFill>
              </a:rPr>
              <a:t>понимает принцип работы условного оператора и указывает верный ответ.</a:t>
            </a:r>
            <a:endParaRPr b="1">
              <a:solidFill>
                <a:srgbClr val="0000FF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/>
          <p:nvPr/>
        </p:nvSpPr>
        <p:spPr>
          <a:xfrm>
            <a:off x="0" y="-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000"/>
              <a:buFont typeface="Calibri"/>
              <a:buNone/>
            </a:pPr>
            <a:r>
              <a:rPr lang="ru-RU" sz="3000" b="1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КОМПОНЕНТЫ </a:t>
            </a:r>
            <a:r>
              <a:rPr lang="ru-RU" sz="3000" b="1" u="sng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ПЕРЕКЛЮЧАТЕЛЬ</a:t>
            </a:r>
            <a:endParaRPr sz="3000" b="1" u="sng">
              <a:solidFill>
                <a:srgbClr val="FF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66" name="Shape 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341561">
            <a:off x="6247690" y="487025"/>
            <a:ext cx="1494470" cy="1562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Shape 1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627401">
            <a:off x="7616516" y="292410"/>
            <a:ext cx="1375869" cy="1796728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Shape 168"/>
          <p:cNvSpPr txBox="1"/>
          <p:nvPr/>
        </p:nvSpPr>
        <p:spPr>
          <a:xfrm>
            <a:off x="163675" y="2094600"/>
            <a:ext cx="24408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RadioButton</a:t>
            </a:r>
            <a:endParaRPr sz="3000" b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Shape 169"/>
          <p:cNvSpPr txBox="1"/>
          <p:nvPr/>
        </p:nvSpPr>
        <p:spPr>
          <a:xfrm>
            <a:off x="2438925" y="2094600"/>
            <a:ext cx="24408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CheckBox</a:t>
            </a:r>
            <a:endParaRPr sz="3000" b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0" name="Shape 17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3675" y="982600"/>
            <a:ext cx="5460900" cy="1067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Shape 17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2703000"/>
            <a:ext cx="9144000" cy="415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182</Words>
  <Application>Microsoft Office PowerPoint</Application>
  <PresentationFormat>Экран (4:3)</PresentationFormat>
  <Paragraphs>58</Paragraphs>
  <Slides>13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Trebuchet MS</vt:lpstr>
      <vt:lpstr>Noto Sans Symbols</vt:lpstr>
      <vt:lpstr>Times New Roman</vt:lpstr>
      <vt:lpstr>Cambria</vt:lpstr>
      <vt:lpstr>Roboto</vt:lpstr>
      <vt:lpstr>Calibri</vt:lpstr>
      <vt:lpstr>Тема Office</vt:lpstr>
      <vt:lpstr>Презентация PowerPoint</vt:lpstr>
      <vt:lpstr>КОМПОНЕНТЫ  СРЕДЫ ПРОГРАММИРОВАНИЯ</vt:lpstr>
      <vt:lpstr>ЦЕЛЬ ОБУЧЕНИЯ:</vt:lpstr>
      <vt:lpstr>Презентация PowerPoint</vt:lpstr>
      <vt:lpstr>КЛАСС -  КНОПКА</vt:lpstr>
      <vt:lpstr>КОМПОНЕНТЫ ВВОДА-ВЫВОДА ДАННЫХ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Гайсагалеева Бахит Мухитовна</dc:creator>
  <cp:lastModifiedBy>Гайсагалеева Бахит Мухитовна</cp:lastModifiedBy>
  <cp:revision>1</cp:revision>
  <dcterms:modified xsi:type="dcterms:W3CDTF">2018-06-07T09:30:16Z</dcterms:modified>
</cp:coreProperties>
</file>