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6" r:id="rId6"/>
    <p:sldId id="260" r:id="rId7"/>
    <p:sldId id="263" r:id="rId8"/>
    <p:sldId id="270" r:id="rId9"/>
    <p:sldId id="281" r:id="rId10"/>
    <p:sldId id="277" r:id="rId11"/>
    <p:sldId id="279" r:id="rId12"/>
    <p:sldId id="282" r:id="rId13"/>
    <p:sldId id="276" r:id="rId14"/>
    <p:sldId id="283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480A3-B06A-4C13-B391-33650F581CCA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2D946-7954-49AD-9DA1-0363A925B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7704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CA209FC-E092-4D7D-A14D-9A90645F8C11}" type="datetimeFigureOut">
              <a:rPr lang="ru-RU" smtClean="0"/>
              <a:pPr/>
              <a:t>28.07.2017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BBC11E7-A445-4C70-9D43-B9845CE34D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0" Type="http://schemas.openxmlformats.org/officeDocument/2006/relationships/image" Target="../media/image46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www.youtube.com/watch?v=zCHtDhZiI7k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webo.kz/portfolio/sajty/krasnaya-kniga-kazakhstana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279373.10appstore.net/win10apps.htm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lam\Desktop\2017 - Света - на конкурс\cherepashki_(dobrye_ruki).jpg"/>
          <p:cNvPicPr>
            <a:picLocks noChangeAspect="1" noChangeArrowheads="1"/>
          </p:cNvPicPr>
          <p:nvPr/>
        </p:nvPicPr>
        <p:blipFill>
          <a:blip r:embed="rId2" cstate="print"/>
          <a:srcRect t="31324"/>
          <a:stretch>
            <a:fillRect/>
          </a:stretch>
        </p:blipFill>
        <p:spPr bwMode="auto">
          <a:xfrm>
            <a:off x="-5639" y="1772816"/>
            <a:ext cx="9149639" cy="37890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136904" cy="69998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Значение  и охрана пресмыкающихся.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021288"/>
            <a:ext cx="8712968" cy="56448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>
                <a:solidFill>
                  <a:srgbClr val="002060"/>
                </a:solidFill>
              </a:rPr>
              <a:t>учитель биологии: Гурская Светлана Богдановна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434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orki.ru/uploads/posts/2017-01/ocharovatelnye-reptilii-kotorye-vyzovut-ulybku-na-vashem-lice-foto_2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484784"/>
            <a:ext cx="1729621" cy="1152128"/>
          </a:xfrm>
          <a:prstGeom prst="rect">
            <a:avLst/>
          </a:prstGeom>
          <a:noFill/>
        </p:spPr>
      </p:pic>
      <p:pic>
        <p:nvPicPr>
          <p:cNvPr id="3076" name="Picture 4" descr="http://www.fotoprizer.ru/img/43801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932040" y="1556792"/>
            <a:ext cx="1687326" cy="1152127"/>
          </a:xfrm>
          <a:prstGeom prst="rect">
            <a:avLst/>
          </a:prstGeom>
          <a:noFill/>
        </p:spPr>
      </p:pic>
      <p:pic>
        <p:nvPicPr>
          <p:cNvPr id="3078" name="Picture 6" descr="http://crispme.com/wp-content/uploads/103072.jpg"/>
          <p:cNvPicPr>
            <a:picLocks noChangeAspect="1" noChangeArrowheads="1"/>
          </p:cNvPicPr>
          <p:nvPr/>
        </p:nvPicPr>
        <p:blipFill>
          <a:blip r:embed="rId4" cstate="print"/>
          <a:srcRect l="24833" r="16188"/>
          <a:stretch>
            <a:fillRect/>
          </a:stretch>
        </p:blipFill>
        <p:spPr bwMode="auto">
          <a:xfrm>
            <a:off x="7092280" y="4581128"/>
            <a:ext cx="1835196" cy="2088232"/>
          </a:xfrm>
          <a:prstGeom prst="rect">
            <a:avLst/>
          </a:prstGeom>
          <a:noFill/>
        </p:spPr>
      </p:pic>
      <p:pic>
        <p:nvPicPr>
          <p:cNvPr id="3080" name="Picture 8" descr="http://img-fotki.yandex.ru/get/39/justlooking.1/0_14e11_83e3141b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140968"/>
            <a:ext cx="1683211" cy="1282607"/>
          </a:xfrm>
          <a:prstGeom prst="rect">
            <a:avLst/>
          </a:prstGeom>
          <a:noFill/>
        </p:spPr>
      </p:pic>
      <p:pic>
        <p:nvPicPr>
          <p:cNvPr id="3082" name="Picture 10" descr="http://st1.prostointeresno.com/wp-content/uploads/2012/06/Makro_ot_Shikhei_Goh_7.jpg"/>
          <p:cNvPicPr>
            <a:picLocks noChangeAspect="1" noChangeArrowheads="1"/>
          </p:cNvPicPr>
          <p:nvPr/>
        </p:nvPicPr>
        <p:blipFill>
          <a:blip r:embed="rId6" cstate="print"/>
          <a:srcRect l="9850" r="31047"/>
          <a:stretch>
            <a:fillRect/>
          </a:stretch>
        </p:blipFill>
        <p:spPr bwMode="auto">
          <a:xfrm>
            <a:off x="251520" y="4509120"/>
            <a:ext cx="1728192" cy="2079329"/>
          </a:xfrm>
          <a:prstGeom prst="rect">
            <a:avLst/>
          </a:prstGeom>
          <a:noFill/>
        </p:spPr>
      </p:pic>
      <p:pic>
        <p:nvPicPr>
          <p:cNvPr id="3084" name="Picture 12" descr="http://petshoptop.ru/media/9d/8b/28/9d8b281de25ef60bb0c3c368ae3feb8d/57f171614608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1340768"/>
            <a:ext cx="1800200" cy="1527867"/>
          </a:xfrm>
          <a:prstGeom prst="rect">
            <a:avLst/>
          </a:prstGeom>
          <a:noFill/>
        </p:spPr>
      </p:pic>
      <p:pic>
        <p:nvPicPr>
          <p:cNvPr id="3086" name="Picture 14" descr="http://nevsepic.com.ua/uploads/posts/2011-10/1318638944_www.nevsepic.com.ua-best-shot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5013176"/>
            <a:ext cx="2336776" cy="1556329"/>
          </a:xfrm>
          <a:prstGeom prst="rect">
            <a:avLst/>
          </a:prstGeom>
          <a:noFill/>
        </p:spPr>
      </p:pic>
      <p:pic>
        <p:nvPicPr>
          <p:cNvPr id="3088" name="Picture 16" descr="http://bluesbag2.narod.ru/2010-snake-4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5" y="3014954"/>
            <a:ext cx="1800200" cy="1350150"/>
          </a:xfrm>
          <a:prstGeom prst="rect">
            <a:avLst/>
          </a:prstGeom>
          <a:noFill/>
        </p:spPr>
      </p:pic>
      <p:pic>
        <p:nvPicPr>
          <p:cNvPr id="3090" name="Picture 18" descr="http://68.media.tumblr.com/776430dcd362200d4915ac1e74140ca5/tumblr_msujepFMD61sq4kmjo1_128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1340768"/>
            <a:ext cx="2304256" cy="1472163"/>
          </a:xfrm>
          <a:prstGeom prst="rect">
            <a:avLst/>
          </a:prstGeom>
          <a:noFill/>
        </p:spPr>
      </p:pic>
      <p:pic>
        <p:nvPicPr>
          <p:cNvPr id="3092" name="Picture 20" descr="http://podrobnosti.ua/media/pictures/2017/5/11/thumbs/472x246/foto-iz-otkrytyh-istochnikov_rect_0db9b1743ce652a12ec9469e15951de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15816" y="3068959"/>
            <a:ext cx="3384376" cy="1763891"/>
          </a:xfrm>
          <a:prstGeom prst="rect">
            <a:avLst/>
          </a:prstGeom>
          <a:noFill/>
        </p:spPr>
      </p:pic>
      <p:pic>
        <p:nvPicPr>
          <p:cNvPr id="3094" name="Picture 22" descr="http://i.imgur.com/PtL87De.jpg?1"/>
          <p:cNvPicPr>
            <a:picLocks noChangeAspect="1" noChangeArrowheads="1"/>
          </p:cNvPicPr>
          <p:nvPr/>
        </p:nvPicPr>
        <p:blipFill>
          <a:blip r:embed="rId12" cstate="print"/>
          <a:srcRect l="26923"/>
          <a:stretch>
            <a:fillRect/>
          </a:stretch>
        </p:blipFill>
        <p:spPr bwMode="auto">
          <a:xfrm>
            <a:off x="5940152" y="5229200"/>
            <a:ext cx="1052425" cy="1080120"/>
          </a:xfrm>
          <a:prstGeom prst="rect">
            <a:avLst/>
          </a:prstGeom>
          <a:noFill/>
        </p:spPr>
      </p:pic>
      <p:pic>
        <p:nvPicPr>
          <p:cNvPr id="3096" name="Picture 24" descr="http://2.bp.blogspot.com/-Zrq6DiNIIng/T1T5s3Yaw2I/AAAAAAAAACU/V60allRPCUs/s1600/%D0%A0%D0%B8%D1%81%D1%83%D0%BD%D0%BE%D0%BA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2051720" y="5301208"/>
            <a:ext cx="1261820" cy="1008112"/>
          </a:xfrm>
          <a:prstGeom prst="rect">
            <a:avLst/>
          </a:prstGeom>
          <a:noFill/>
        </p:spPr>
      </p:pic>
      <p:sp>
        <p:nvSpPr>
          <p:cNvPr id="18" name="Заголовок 3"/>
          <p:cNvSpPr txBox="1">
            <a:spLocks/>
          </p:cNvSpPr>
          <p:nvPr/>
        </p:nvSpPr>
        <p:spPr>
          <a:xfrm>
            <a:off x="755576" y="404664"/>
            <a:ext cx="7776864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	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Фото улыбающихся рептилий</a:t>
            </a:r>
            <a:endParaRPr kumimoji="0" lang="ru-RU" sz="4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59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131840" y="1268760"/>
            <a:ext cx="5616624" cy="108012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fontAlgn="base"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002060"/>
                </a:solidFill>
              </a:rPr>
              <a:t>Как себя вести, чтобы не встретиться со змеей и что делать, если встреча состоялась.</a:t>
            </a:r>
            <a:r>
              <a:rPr lang="ru-RU" sz="1600" dirty="0" smtClean="0"/>
              <a:t> И</a:t>
            </a:r>
            <a:r>
              <a:rPr lang="ru-RU" sz="1600" dirty="0"/>
              <a:t>, отправляясь на отдых в лес, на дачу нужно знать несколько правил, которые помогут избежать встречи с </a:t>
            </a:r>
            <a:r>
              <a:rPr lang="ru-RU" sz="1600" dirty="0" smtClean="0"/>
              <a:t>змеей</a:t>
            </a:r>
            <a:r>
              <a:rPr lang="ru-RU" sz="1600" dirty="0"/>
              <a:t>.</a:t>
            </a:r>
          </a:p>
          <a:p>
            <a:pPr lvl="0" fontAlgn="base"/>
            <a:endParaRPr lang="ru-RU" sz="1200" dirty="0"/>
          </a:p>
          <a:p>
            <a:endParaRPr lang="ru-RU" sz="1200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67544" y="404664"/>
            <a:ext cx="6264696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>
              <a:spcBef>
                <a:spcPct val="0"/>
              </a:spcBef>
            </a:pPr>
            <a:r>
              <a:rPr lang="ru-RU" sz="3600" dirty="0" smtClean="0"/>
              <a:t> </a:t>
            </a:r>
            <a:r>
              <a:rPr lang="ru-RU" sz="12800" b="1" dirty="0" smtClean="0">
                <a:solidFill>
                  <a:srgbClr val="002060"/>
                </a:solidFill>
              </a:rPr>
              <a:t>Как вести себя с земноводными?</a:t>
            </a:r>
            <a:endParaRPr kumimoji="0" lang="ru-RU" sz="128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4" name="Picture 2" descr="http://www.sott.net/image/s14/282019/full/1029552152.jpg"/>
          <p:cNvPicPr>
            <a:picLocks noChangeAspect="1" noChangeArrowheads="1"/>
          </p:cNvPicPr>
          <p:nvPr/>
        </p:nvPicPr>
        <p:blipFill>
          <a:blip r:embed="rId2" cstate="print"/>
          <a:srcRect l="4141" t="2504" r="3388" b="4864"/>
          <a:stretch>
            <a:fillRect/>
          </a:stretch>
        </p:blipFill>
        <p:spPr bwMode="auto">
          <a:xfrm>
            <a:off x="467544" y="1412776"/>
            <a:ext cx="2304256" cy="1272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://geophoto.ru/large/tib000096l.jpg"/>
          <p:cNvPicPr>
            <a:picLocks noChangeAspect="1" noChangeArrowheads="1"/>
          </p:cNvPicPr>
          <p:nvPr/>
        </p:nvPicPr>
        <p:blipFill>
          <a:blip r:embed="rId3" cstate="print"/>
          <a:srcRect l="2152" t="2715" r="3157" b="7693"/>
          <a:stretch>
            <a:fillRect/>
          </a:stretch>
        </p:blipFill>
        <p:spPr bwMode="auto">
          <a:xfrm>
            <a:off x="467544" y="2924944"/>
            <a:ext cx="230425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8" name="Picture 6" descr="http://animalsfoto.com/photo/f0/f09967d7fd9b3743bbbe1e95550a388d.jpg"/>
          <p:cNvPicPr>
            <a:picLocks noChangeAspect="1" noChangeArrowheads="1"/>
          </p:cNvPicPr>
          <p:nvPr/>
        </p:nvPicPr>
        <p:blipFill>
          <a:blip r:embed="rId4" cstate="print"/>
          <a:srcRect t="7513" r="12803"/>
          <a:stretch>
            <a:fillRect/>
          </a:stretch>
        </p:blipFill>
        <p:spPr bwMode="auto">
          <a:xfrm>
            <a:off x="467544" y="4941168"/>
            <a:ext cx="2304256" cy="1555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131840" y="2420888"/>
            <a:ext cx="5616624" cy="418576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1400" b="1" dirty="0" smtClean="0"/>
              <a:t>Инструкция:       </a:t>
            </a:r>
            <a:r>
              <a:rPr lang="ru-RU" sz="1400" b="1" i="1" dirty="0" smtClean="0"/>
              <a:t>              </a:t>
            </a:r>
          </a:p>
          <a:p>
            <a:pPr fontAlgn="base"/>
            <a:r>
              <a:rPr lang="ru-RU" sz="1400" b="1" dirty="0" smtClean="0"/>
              <a:t>Уровень сложности: </a:t>
            </a:r>
            <a:r>
              <a:rPr lang="ru-RU" sz="1400" dirty="0" smtClean="0"/>
              <a:t>несложно</a:t>
            </a:r>
          </a:p>
          <a:p>
            <a:pPr fontAlgn="base"/>
            <a:r>
              <a:rPr lang="ru-RU" sz="1400" b="1" dirty="0" smtClean="0"/>
              <a:t>Что вам понадобится: </a:t>
            </a:r>
            <a:r>
              <a:rPr lang="ru-RU" sz="1400" dirty="0" smtClean="0"/>
              <a:t>внимательность и осторожность</a:t>
            </a:r>
          </a:p>
          <a:p>
            <a:pPr fontAlgn="base">
              <a:buFont typeface="Wingdings" pitchFamily="2" charset="2"/>
              <a:buChar char="§"/>
            </a:pPr>
            <a:r>
              <a:rPr lang="ru-RU" sz="1400" b="1" dirty="0" smtClean="0"/>
              <a:t>1 шаг - </a:t>
            </a:r>
            <a:r>
              <a:rPr lang="ru-RU" sz="1400" dirty="0" smtClean="0"/>
              <a:t>Во-первых, лучше стараться не подходить к тем местам, в которых, возможно, прячется змея, а прячется она часто в норах, старых трухлявых пнях и под камнями.</a:t>
            </a:r>
          </a:p>
          <a:p>
            <a:pPr fontAlgn="base">
              <a:buFont typeface="Wingdings" pitchFamily="2" charset="2"/>
              <a:buChar char="§"/>
            </a:pPr>
            <a:r>
              <a:rPr lang="ru-RU" sz="1400" b="1" dirty="0" smtClean="0"/>
              <a:t>2 шаг - </a:t>
            </a:r>
            <a:r>
              <a:rPr lang="ru-RU" sz="1400" dirty="0" smtClean="0"/>
              <a:t>Ходить в лес лучше всего в закрытой одежде и обуви, и желательно в такой, которую змея не сможет прокусить своими ядовитыми зубами.</a:t>
            </a:r>
          </a:p>
          <a:p>
            <a:pPr fontAlgn="base">
              <a:buFont typeface="Wingdings" pitchFamily="2" charset="2"/>
              <a:buChar char="§"/>
            </a:pPr>
            <a:r>
              <a:rPr lang="ru-RU" sz="1400" b="1" dirty="0" smtClean="0"/>
              <a:t>3 шаг - </a:t>
            </a:r>
            <a:r>
              <a:rPr lang="ru-RU" sz="1400" dirty="0" smtClean="0"/>
              <a:t>Но, допустим, что вам все-таки «посчастливилось» встретиться с этой пресмыкающейся особью. В первую очередь необходимо замереть, потому что змея реагирует именно на движения. Когда вы стоите смирно, то она вас просто не видит.</a:t>
            </a:r>
          </a:p>
          <a:p>
            <a:pPr fontAlgn="base">
              <a:buFont typeface="Wingdings" pitchFamily="2" charset="2"/>
              <a:buChar char="§"/>
            </a:pPr>
            <a:r>
              <a:rPr lang="ru-RU" sz="1400" b="1" dirty="0" smtClean="0"/>
              <a:t>4 шаг - </a:t>
            </a:r>
            <a:r>
              <a:rPr lang="ru-RU" sz="1400" dirty="0" smtClean="0"/>
              <a:t>Так же не нужно пытаться поймать змею, это может привести к укусу.</a:t>
            </a:r>
          </a:p>
          <a:p>
            <a:pPr fontAlgn="base">
              <a:buFont typeface="Wingdings" pitchFamily="2" charset="2"/>
              <a:buChar char="§"/>
            </a:pPr>
            <a:r>
              <a:rPr lang="ru-RU" sz="1400" b="1" dirty="0" smtClean="0"/>
              <a:t>5 шаг - </a:t>
            </a:r>
            <a:r>
              <a:rPr lang="ru-RU" sz="1400" dirty="0" smtClean="0"/>
              <a:t>Стойте смирно до тех пор, пока змея не поймет, что вы не предоставляете для нее никакой опасности, и тогда она уползет дальше по своим делам, а вам удастся избежать печальных последствий, которые могли бы возникнуть при встрече со змеей.</a:t>
            </a:r>
          </a:p>
        </p:txBody>
      </p:sp>
    </p:spTree>
    <p:extLst>
      <p:ext uri="{BB962C8B-B14F-4D97-AF65-F5344CB8AC3E}">
        <p14:creationId xmlns="" xmlns:p14="http://schemas.microsoft.com/office/powerpoint/2010/main" val="238452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548680"/>
            <a:ext cx="5565304" cy="676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941168"/>
            <a:ext cx="8568952" cy="144016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200" dirty="0"/>
              <a:t>Официальный канал </a:t>
            </a:r>
            <a:r>
              <a:rPr lang="ru-RU" sz="1200" dirty="0" smtClean="0"/>
              <a:t> «Наука 2.0» : научно-популярный </a:t>
            </a:r>
            <a:r>
              <a:rPr lang="ru-RU" sz="1200" dirty="0"/>
              <a:t>познавательный канал о достижениях </a:t>
            </a:r>
            <a:r>
              <a:rPr lang="ru-RU" sz="1200" dirty="0" smtClean="0"/>
              <a:t>мировой </a:t>
            </a:r>
            <a:r>
              <a:rPr lang="ru-RU" sz="1200" dirty="0"/>
              <a:t>науки: человек, техника, технологии и космос. </a:t>
            </a:r>
            <a:br>
              <a:rPr lang="ru-RU" sz="1200" dirty="0"/>
            </a:br>
            <a:r>
              <a:rPr lang="ru-RU" sz="1200" dirty="0" smtClean="0"/>
              <a:t>«Наука 2.0» </a:t>
            </a:r>
            <a:r>
              <a:rPr lang="ru-RU" sz="1200" dirty="0"/>
              <a:t>– канал для тех, кто интересуется настоящим и хочет знать, каким будет наше будущее.</a:t>
            </a:r>
            <a:br>
              <a:rPr lang="ru-RU" sz="1200" dirty="0"/>
            </a:br>
            <a:r>
              <a:rPr lang="ru-RU" sz="1200" dirty="0"/>
              <a:t>Большинство </a:t>
            </a:r>
            <a:r>
              <a:rPr lang="ru-RU" sz="1200" dirty="0" smtClean="0"/>
              <a:t>даже </a:t>
            </a:r>
            <a:r>
              <a:rPr lang="ru-RU" sz="1200" dirty="0"/>
              <a:t>не представляет, что такое современная наука и над чем сегодня работают ученые всего мира. </a:t>
            </a:r>
            <a:endParaRPr lang="ru-RU" sz="1200" dirty="0" smtClean="0"/>
          </a:p>
          <a:p>
            <a:r>
              <a:rPr lang="ru-RU" sz="1200" dirty="0" smtClean="0"/>
              <a:t>Основная </a:t>
            </a:r>
            <a:r>
              <a:rPr lang="ru-RU" sz="1200" dirty="0"/>
              <a:t>задача – рассказывать о значимых изобретениях, технологиях и открытиях. </a:t>
            </a:r>
            <a:endParaRPr lang="ru-RU" sz="1200" dirty="0" smtClean="0"/>
          </a:p>
          <a:p>
            <a:r>
              <a:rPr lang="ru-RU" sz="1200" dirty="0" smtClean="0"/>
              <a:t>В 21 </a:t>
            </a:r>
            <a:r>
              <a:rPr lang="ru-RU" sz="1200" dirty="0"/>
              <a:t>веке развитый интеллект, эрудированность и способность к нестандартному мышлению - настоящий ключ к успеху.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48064" y="2780928"/>
            <a:ext cx="3672408" cy="204595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/>
              <a:t>Бионика </a:t>
            </a:r>
            <a:r>
              <a:rPr lang="ru-RU" dirty="0" smtClean="0"/>
              <a:t>– </a:t>
            </a:r>
          </a:p>
          <a:p>
            <a:pPr algn="ctr">
              <a:buNone/>
            </a:pPr>
            <a:r>
              <a:rPr lang="ru-RU" dirty="0" smtClean="0"/>
              <a:t>программа </a:t>
            </a:r>
            <a:r>
              <a:rPr lang="ru-RU" dirty="0"/>
              <a:t>о взаимосвязи человеческих изобретений и живых организмах.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6453336"/>
            <a:ext cx="338437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hlinkClick r:id="rId2"/>
              </a:rPr>
              <a:t>https://www.youtube.com/watch?v=zCHtDhZiI7k</a:t>
            </a:r>
            <a:endParaRPr lang="ru-RU" sz="1200" dirty="0"/>
          </a:p>
        </p:txBody>
      </p:sp>
      <p:pic>
        <p:nvPicPr>
          <p:cNvPr id="6146" name="Picture 2" descr="https://upload.wikimedia.org/wikipedia/ru/8/8c/Scientism_emble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936104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http://arab.com.ua/files/image/6023070905003300/weeklydiary1.png?450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76872"/>
            <a:ext cx="4464496" cy="2604289"/>
          </a:xfrm>
          <a:prstGeom prst="rect">
            <a:avLst/>
          </a:prstGeom>
          <a:noFill/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1691680" y="548680"/>
            <a:ext cx="3960440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	Бионика.</a:t>
            </a:r>
            <a:endParaRPr kumimoji="0" lang="ru-RU" sz="3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0" name="Picture 6" descr="http://uzunkol.kz/wp-content/uploads/2017/04/exp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32656"/>
            <a:ext cx="2520280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748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etwalls.ru/pic/201305/1280x720/setwalls.ru-32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712968" cy="4901045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79712" y="548680"/>
            <a:ext cx="6768752" cy="6480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Значение  и охрана пресмыкающихся.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Users\Salam\Desktop\2017 - Света - на конкурс\environment.jpg"/>
          <p:cNvPicPr>
            <a:picLocks noChangeAspect="1" noChangeArrowheads="1"/>
          </p:cNvPicPr>
          <p:nvPr/>
        </p:nvPicPr>
        <p:blipFill>
          <a:blip r:embed="rId3" cstate="print"/>
          <a:srcRect t="20447"/>
          <a:stretch>
            <a:fillRect/>
          </a:stretch>
        </p:blipFill>
        <p:spPr bwMode="auto">
          <a:xfrm>
            <a:off x="395536" y="332656"/>
            <a:ext cx="1357744" cy="108011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="" xmlns:p14="http://schemas.microsoft.com/office/powerpoint/2010/main" val="10165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ikido-mariel.ru/misc/i/gallery/14901/7434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45"/>
          <a:stretch>
            <a:fillRect/>
          </a:stretch>
        </p:blipFill>
        <p:spPr bwMode="auto">
          <a:xfrm>
            <a:off x="971600" y="1484784"/>
            <a:ext cx="7372690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83568" y="548680"/>
            <a:ext cx="7776864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	</a:t>
            </a:r>
            <a:r>
              <a:rPr lang="ru-RU" sz="4300" b="1" dirty="0" smtClean="0">
                <a:solidFill>
                  <a:srgbClr val="002060"/>
                </a:solidFill>
              </a:rPr>
              <a:t>Классификация животного мира:</a:t>
            </a:r>
            <a:endParaRPr kumimoji="0" lang="ru-RU" sz="4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572000" y="2924944"/>
            <a:ext cx="4392488" cy="187220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r">
              <a:buNone/>
            </a:pPr>
            <a:r>
              <a:rPr lang="en-US" sz="1800" dirty="0" smtClean="0"/>
              <a:t>     </a:t>
            </a:r>
          </a:p>
          <a:p>
            <a:pPr algn="r">
              <a:buNone/>
            </a:pPr>
            <a:r>
              <a:rPr lang="ru-RU" sz="1800" b="1" dirty="0" err="1" smtClean="0">
                <a:solidFill>
                  <a:srgbClr val="002060"/>
                </a:solidFill>
              </a:rPr>
              <a:t>Take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care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of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these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lands</a:t>
            </a:r>
            <a:r>
              <a:rPr lang="ru-RU" sz="1800" b="1" dirty="0" smtClean="0">
                <a:solidFill>
                  <a:srgbClr val="002060"/>
                </a:solidFill>
              </a:rPr>
              <a:t>, </a:t>
            </a:r>
            <a:r>
              <a:rPr lang="ru-RU" sz="1800" b="1" dirty="0" err="1" smtClean="0">
                <a:solidFill>
                  <a:srgbClr val="002060"/>
                </a:solidFill>
              </a:rPr>
              <a:t>these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waters</a:t>
            </a:r>
            <a:r>
              <a:rPr lang="ru-RU" sz="1800" b="1" dirty="0" smtClean="0">
                <a:solidFill>
                  <a:srgbClr val="002060"/>
                </a:solidFill>
              </a:rPr>
              <a:t>, 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err="1" smtClean="0">
                <a:solidFill>
                  <a:srgbClr val="002060"/>
                </a:solidFill>
              </a:rPr>
              <a:t>Love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even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a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small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blade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of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grass</a:t>
            </a:r>
            <a:r>
              <a:rPr lang="ru-RU" sz="1800" b="1" dirty="0" smtClean="0">
                <a:solidFill>
                  <a:srgbClr val="002060"/>
                </a:solidFill>
              </a:rPr>
              <a:t>. 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err="1" smtClean="0">
                <a:solidFill>
                  <a:srgbClr val="002060"/>
                </a:solidFill>
              </a:rPr>
              <a:t>Take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care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of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all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the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animals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in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the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nature</a:t>
            </a:r>
            <a:r>
              <a:rPr lang="ru-RU" sz="1800" b="1" dirty="0" smtClean="0">
                <a:solidFill>
                  <a:srgbClr val="002060"/>
                </a:solidFill>
              </a:rPr>
              <a:t>, 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err="1" smtClean="0">
                <a:solidFill>
                  <a:srgbClr val="002060"/>
                </a:solidFill>
              </a:rPr>
              <a:t>Kill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only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animals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inside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yourself</a:t>
            </a:r>
            <a:r>
              <a:rPr lang="ru-RU" sz="1800" b="1" dirty="0" smtClean="0">
                <a:solidFill>
                  <a:srgbClr val="002060"/>
                </a:solidFill>
              </a:rPr>
              <a:t>! </a:t>
            </a:r>
            <a:br>
              <a:rPr lang="ru-RU" sz="1800" b="1" dirty="0" smtClean="0">
                <a:solidFill>
                  <a:srgbClr val="002060"/>
                </a:solidFill>
              </a:rPr>
            </a:br>
            <a:r>
              <a:rPr lang="ru-RU" sz="1800" b="1" dirty="0" err="1" smtClean="0">
                <a:solidFill>
                  <a:srgbClr val="002060"/>
                </a:solidFill>
              </a:rPr>
              <a:t>Evgeny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r>
              <a:rPr lang="ru-RU" sz="1800" b="1" dirty="0" err="1" smtClean="0">
                <a:solidFill>
                  <a:srgbClr val="002060"/>
                </a:solidFill>
              </a:rPr>
              <a:t>Evtushenko</a:t>
            </a:r>
            <a:r>
              <a:rPr lang="ru-RU" sz="1800" b="1" dirty="0" smtClean="0">
                <a:solidFill>
                  <a:srgbClr val="002060"/>
                </a:solidFill>
              </a:rPr>
              <a:t>.</a:t>
            </a:r>
            <a:r>
              <a:rPr lang="ru-RU" sz="1800" dirty="0" smtClean="0"/>
              <a:t> </a:t>
            </a:r>
            <a:endParaRPr lang="ru-RU" sz="1800" dirty="0"/>
          </a:p>
        </p:txBody>
      </p:sp>
      <p:pic>
        <p:nvPicPr>
          <p:cNvPr id="1026" name="Picture 2" descr="2012-05-10"/>
          <p:cNvPicPr>
            <a:picLocks noChangeAspect="1" noChangeArrowheads="1"/>
          </p:cNvPicPr>
          <p:nvPr/>
        </p:nvPicPr>
        <p:blipFill>
          <a:blip r:embed="rId2" cstate="print"/>
          <a:srcRect b="66567"/>
          <a:stretch>
            <a:fillRect/>
          </a:stretch>
        </p:blipFill>
        <p:spPr bwMode="auto">
          <a:xfrm>
            <a:off x="-1" y="0"/>
            <a:ext cx="9155431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2012-05-10"/>
          <p:cNvPicPr>
            <a:picLocks noChangeAspect="1" noChangeArrowheads="1"/>
          </p:cNvPicPr>
          <p:nvPr/>
        </p:nvPicPr>
        <p:blipFill>
          <a:blip r:embed="rId2" cstate="print"/>
          <a:srcRect t="49615" b="17106"/>
          <a:stretch>
            <a:fillRect/>
          </a:stretch>
        </p:blipFill>
        <p:spPr bwMode="auto">
          <a:xfrm>
            <a:off x="-11431" y="4950024"/>
            <a:ext cx="9155431" cy="19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2060848"/>
            <a:ext cx="4320480" cy="18002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>
              <a:buNone/>
            </a:pPr>
            <a:r>
              <a:rPr lang="en-US" sz="1800" dirty="0" smtClean="0"/>
              <a:t>   </a:t>
            </a:r>
            <a:r>
              <a:rPr lang="ru-RU" sz="1800" b="1" dirty="0" smtClean="0"/>
              <a:t>Берегите </a:t>
            </a:r>
            <a:r>
              <a:rPr lang="ru-RU" sz="1800" b="1" dirty="0" smtClean="0"/>
              <a:t>эти земли, эти воды </a:t>
            </a:r>
          </a:p>
          <a:p>
            <a:pPr algn="r">
              <a:buNone/>
            </a:pPr>
            <a:r>
              <a:rPr lang="en-US" sz="1800" b="1" dirty="0" smtClean="0"/>
              <a:t>   </a:t>
            </a:r>
            <a:r>
              <a:rPr lang="ru-RU" sz="1800" b="1" dirty="0" smtClean="0"/>
              <a:t>Даже </a:t>
            </a:r>
            <a:r>
              <a:rPr lang="ru-RU" sz="1800" b="1" dirty="0" smtClean="0"/>
              <a:t>малую былиночку любя</a:t>
            </a:r>
          </a:p>
          <a:p>
            <a:pPr algn="r">
              <a:buNone/>
            </a:pPr>
            <a:r>
              <a:rPr lang="en-US" sz="1800" b="1" dirty="0" smtClean="0"/>
              <a:t>   </a:t>
            </a:r>
            <a:r>
              <a:rPr lang="ru-RU" sz="1800" b="1" dirty="0" smtClean="0"/>
              <a:t>Берегите </a:t>
            </a:r>
            <a:r>
              <a:rPr lang="ru-RU" sz="1800" b="1" dirty="0" smtClean="0"/>
              <a:t>всех зверей внутри природы, </a:t>
            </a:r>
          </a:p>
          <a:p>
            <a:pPr algn="r">
              <a:buNone/>
            </a:pPr>
            <a:r>
              <a:rPr lang="en-US" sz="1800" b="1" dirty="0" smtClean="0"/>
              <a:t>   </a:t>
            </a:r>
            <a:r>
              <a:rPr lang="ru-RU" sz="1800" b="1" dirty="0" smtClean="0"/>
              <a:t>Убивайте </a:t>
            </a:r>
            <a:r>
              <a:rPr lang="ru-RU" sz="1800" b="1" dirty="0" smtClean="0"/>
              <a:t>лишь зверей внутри себя! </a:t>
            </a:r>
            <a:br>
              <a:rPr lang="ru-RU" sz="1800" b="1" dirty="0" smtClean="0"/>
            </a:br>
            <a:r>
              <a:rPr lang="en-US" sz="1800" b="1" dirty="0" smtClean="0"/>
              <a:t>  </a:t>
            </a:r>
            <a:r>
              <a:rPr lang="ru-RU" sz="1800" b="1" dirty="0" smtClean="0"/>
              <a:t>Евгений </a:t>
            </a:r>
            <a:r>
              <a:rPr lang="ru-RU" sz="1800" b="1" dirty="0" smtClean="0"/>
              <a:t>Евтушенко</a:t>
            </a:r>
            <a:endParaRPr lang="ru-RU" sz="1800" b="1" dirty="0"/>
          </a:p>
        </p:txBody>
      </p:sp>
      <p:pic>
        <p:nvPicPr>
          <p:cNvPr id="1027" name="Picture 3" descr="C:\Users\Salam\Desktop\2017 - Света - на конкурс\1526-990x66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204864"/>
            <a:ext cx="1762547" cy="1175031"/>
          </a:xfrm>
          <a:prstGeom prst="rect">
            <a:avLst/>
          </a:prstGeom>
          <a:noFill/>
        </p:spPr>
      </p:pic>
      <p:pic>
        <p:nvPicPr>
          <p:cNvPr id="1028" name="Picture 4" descr="C:\Users\Salam\Desktop\2017 - Света - на конкурс\8089135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38" b="5325"/>
          <a:stretch>
            <a:fillRect/>
          </a:stretch>
        </p:blipFill>
        <p:spPr bwMode="auto">
          <a:xfrm>
            <a:off x="179512" y="3429000"/>
            <a:ext cx="2600929" cy="1512168"/>
          </a:xfrm>
          <a:prstGeom prst="rect">
            <a:avLst/>
          </a:prstGeom>
          <a:noFill/>
        </p:spPr>
      </p:pic>
      <p:pic>
        <p:nvPicPr>
          <p:cNvPr id="10" name="Picture 15" descr="https://dr282zn36sxxg.cloudfront.net/datastreams/f-d%3A009260c7f3ff331c452dc809bd857bf73c5577a6f9501bfea446c018%2BIMAGE%2BIMAGE.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060848"/>
            <a:ext cx="1730226" cy="1224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35280" cy="72008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3600" b="1" dirty="0">
                <a:solidFill>
                  <a:srgbClr val="002060"/>
                </a:solidFill>
              </a:rPr>
              <a:t>1. Роль пресмыкающихся в </a:t>
            </a:r>
            <a:r>
              <a:rPr lang="ru-RU" sz="3600" b="1" dirty="0" smtClean="0">
                <a:solidFill>
                  <a:srgbClr val="002060"/>
                </a:solidFill>
              </a:rPr>
              <a:t>экосистемах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923928" y="4725144"/>
            <a:ext cx="4968552" cy="194421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Когда </a:t>
            </a:r>
            <a:r>
              <a:rPr lang="ru-RU" dirty="0"/>
              <a:t>пресмыкающиеся были чрезвычайно многочисленной и разнообразной группой, фактическими собственниками Земли. Различные виды пресмыкающихся заселяли наземное пространство, жили в воде и даже летали. Но потом эта эпоха закончилась. Современные пресмыкающиеся занимают довольно скромное место и по численности, и по разнообразию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Picture 2" descr="https://lh5.ggpht.com/2MPYWPCaDul1iGH59RsQ8NyWdHC5iDDIWoDjVL0Nc0KyUgKFdur0IelGf3AXaV18frNL=h1080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484784"/>
            <a:ext cx="4644516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6" name="Picture 4" descr="http://bodyandsoulclass.ru/commodities/big/5039/4987e92670cfe203a6c9c82860e5.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3379576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1644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40152" y="2852936"/>
            <a:ext cx="3024336" cy="370213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В </a:t>
            </a:r>
            <a:r>
              <a:rPr lang="ru-RU" sz="1600" dirty="0"/>
              <a:t>пустынях и степях, </a:t>
            </a:r>
            <a:endParaRPr lang="ru-RU" sz="1600" dirty="0" smtClean="0"/>
          </a:p>
          <a:p>
            <a:pPr algn="ctr">
              <a:buNone/>
            </a:pPr>
            <a:r>
              <a:rPr lang="ru-RU" sz="1600" dirty="0" smtClean="0"/>
              <a:t>где </a:t>
            </a:r>
            <a:r>
              <a:rPr lang="ru-RU" sz="1600" dirty="0"/>
              <a:t>численность пресмыкающихся высока, они играют заметную роль в биоценозах. Большинство ящериц и змей уничтожают значительное количество вредных насекомых, моллюсков и грызунов. Много ящериц в пустынях служат кормом для ряда зверей, например лисицы и хорька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2050" name="Picture 2" descr="C:\Users\Salam\Desktop\2017 - Света - на конкурс\reptile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5876"/>
            <a:ext cx="5724128" cy="4173843"/>
          </a:xfrm>
          <a:prstGeom prst="rect">
            <a:avLst/>
          </a:prstGeom>
          <a:noFill/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395536" y="476672"/>
            <a:ext cx="8435280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Роль пресмыкающихся в экосистемах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93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5536" y="2679192"/>
            <a:ext cx="8352928" cy="211796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/>
              <a:t>С яда гадюк приготавливают лечебные препараты, которые применяются в лечении радикулита, ишиаса, ревматизма. Из яда гюрзы и щитомордника изготовляют кровоостанавливающие средства, из яда гремучей змеи — препараты, которые лечат эпилепсию, яд кобры употребляют для изготовления препаратов, применяемых в лечении бронхиальной астмы и ряда других </a:t>
            </a:r>
            <a:r>
              <a:rPr lang="ru-RU" sz="1600" dirty="0" smtClean="0"/>
              <a:t>заболеваний.</a:t>
            </a:r>
          </a:p>
          <a:p>
            <a:r>
              <a:rPr lang="ru-RU" sz="1600" dirty="0" smtClean="0"/>
              <a:t>Пресмыкающиеся </a:t>
            </a:r>
            <a:r>
              <a:rPr lang="ru-RU" sz="1600" dirty="0"/>
              <a:t>служат источником сырья для промышленности. Издавна кожа крокодила, крупных змей и ящериц идет на изготовление чемоданов, портфелей, обуви и т. д. Особенно ценится кожа крокодила.</a:t>
            </a:r>
          </a:p>
          <a:p>
            <a:endParaRPr lang="ru-RU" sz="16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95536" y="404664"/>
            <a:ext cx="8435280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2. Значение пресмыкающихся для человека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29" name="Picture 1" descr="C:\Users\Salam\Desktop\2017 - Света - на конкурс\stranprof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85184"/>
            <a:ext cx="2266192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1" name="Picture 3" descr="C:\Users\Salam\Desktop\2017 - Света - на конкурс\0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085184"/>
            <a:ext cx="2016224" cy="150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2" name="Picture 4" descr="C:\Users\Salam\Desktop\2017 - Света - на конкурс\wallpapers_679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5085184"/>
            <a:ext cx="201622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3" name="Picture 5" descr="C:\Users\Salam\Desktop\2017 - Света - на конкурс\tortuga-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5085184"/>
            <a:ext cx="2026701" cy="1520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7" name="Picture 9" descr="http://www.voprosy-kak-i-pochemu.ru/wp-content/uploads/Crocodil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1844824"/>
            <a:ext cx="3275856" cy="927733"/>
          </a:xfrm>
          <a:prstGeom prst="rect">
            <a:avLst/>
          </a:prstGeom>
          <a:noFill/>
        </p:spPr>
      </p:pic>
      <p:pic>
        <p:nvPicPr>
          <p:cNvPr id="22539" name="Picture 11" descr="http://blackdiamond.clan.su/_nw/7/4290540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452320" y="1700808"/>
            <a:ext cx="1445793" cy="1023121"/>
          </a:xfrm>
          <a:prstGeom prst="rect">
            <a:avLst/>
          </a:prstGeom>
          <a:noFill/>
        </p:spPr>
      </p:pic>
      <p:pic>
        <p:nvPicPr>
          <p:cNvPr id="22541" name="Picture 13" descr="http://virtuellife.v.i.pic.centerblog.net/o/045ceaa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1484784"/>
            <a:ext cx="1316773" cy="880592"/>
          </a:xfrm>
          <a:prstGeom prst="rect">
            <a:avLst/>
          </a:prstGeom>
          <a:noFill/>
        </p:spPr>
      </p:pic>
      <p:pic>
        <p:nvPicPr>
          <p:cNvPr id="22543" name="Picture 15" descr="https://dr282zn36sxxg.cloudfront.net/datastreams/f-d%3A009260c7f3ff331c452dc809bd857bf73c5577a6f9501bfea446c018%2BIMAGE%2BIMAGE.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1772816"/>
            <a:ext cx="1133174" cy="801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3943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6" name="Picture 12" descr="http://www.funlib.ru/cimg/2014/102211/46162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854734" cy="2235746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83968" y="3140968"/>
            <a:ext cx="4464496" cy="331236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/>
              <a:t>Мелкие ящерицы и змеи, поедая вредных насекомых и других вредителей, приносят некоторую пользу, хотя их потребность в пище невелика: всего около 1 г в день для некрупной ящерицы. Сами они местами служат кормом для некоторых охотничье-промысловых </a:t>
            </a:r>
            <a:r>
              <a:rPr lang="ru-RU" sz="1600" dirty="0" smtClean="0"/>
              <a:t>животных.</a:t>
            </a:r>
          </a:p>
          <a:p>
            <a:pPr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 smtClean="0"/>
              <a:t>Питающихся </a:t>
            </a:r>
            <a:r>
              <a:rPr lang="ru-RU" sz="1600" dirty="0"/>
              <a:t>мелкими грызунами неядовитых змей местами (Америка, Южная Азия, Африка) держат в домах вместо кошек.</a:t>
            </a:r>
          </a:p>
          <a:p>
            <a:endParaRPr lang="ru-RU" sz="16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23528" y="404664"/>
            <a:ext cx="8435280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lvl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</a:rPr>
              <a:t>2. Значение пресмыкающихся для человека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6" name="Picture 2" descr="http://data7.i.gallery.ru/albums/gallery/112568-8c399-21784961-m750x7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836712"/>
            <a:ext cx="1649102" cy="1609524"/>
          </a:xfrm>
          <a:prstGeom prst="rect">
            <a:avLst/>
          </a:prstGeom>
          <a:noFill/>
        </p:spPr>
      </p:pic>
      <p:pic>
        <p:nvPicPr>
          <p:cNvPr id="21508" name="Picture 4" descr="http://www.loop494vet.com/communities/8/000/001/654/398/images/8977980.png"/>
          <p:cNvPicPr>
            <a:picLocks noChangeAspect="1" noChangeArrowheads="1"/>
          </p:cNvPicPr>
          <p:nvPr/>
        </p:nvPicPr>
        <p:blipFill>
          <a:blip r:embed="rId4" cstate="print"/>
          <a:srcRect l="9880" r="12488"/>
          <a:stretch>
            <a:fillRect/>
          </a:stretch>
        </p:blipFill>
        <p:spPr bwMode="auto">
          <a:xfrm>
            <a:off x="0" y="4221088"/>
            <a:ext cx="3960440" cy="1085443"/>
          </a:xfrm>
          <a:prstGeom prst="rect">
            <a:avLst/>
          </a:prstGeom>
          <a:noFill/>
        </p:spPr>
      </p:pic>
      <p:pic>
        <p:nvPicPr>
          <p:cNvPr id="21510" name="Picture 6" descr="http://data7.i.gallery.ru/albums/gallery/112568-34dee-21784963-m750x74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1484784"/>
            <a:ext cx="1111038" cy="1196752"/>
          </a:xfrm>
          <a:prstGeom prst="rect">
            <a:avLst/>
          </a:prstGeom>
          <a:noFill/>
        </p:spPr>
      </p:pic>
      <p:sp>
        <p:nvSpPr>
          <p:cNvPr id="21512" name="AutoShape 8" descr="http://main-designyoutrust.netdna-ssl.com/wp-content/uploads/2015/04/1526-990x6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4" name="Picture 10" descr="http://main-designyoutrust.netdna-ssl.com/wp-content/uploads/2015/04/1526-990x66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014" b="21929"/>
          <a:stretch>
            <a:fillRect/>
          </a:stretch>
        </p:blipFill>
        <p:spPr bwMode="auto">
          <a:xfrm>
            <a:off x="1907704" y="5157192"/>
            <a:ext cx="2592289" cy="1089759"/>
          </a:xfrm>
          <a:prstGeom prst="rect">
            <a:avLst/>
          </a:prstGeom>
          <a:noFill/>
        </p:spPr>
      </p:pic>
      <p:pic>
        <p:nvPicPr>
          <p:cNvPr id="21518" name="Picture 14" descr="http://img0.liveinternet.ru/images/attach/c/7/94/524/94524252_large_Zmei_na_prozrachnom_sloe__20_.png"/>
          <p:cNvPicPr>
            <a:picLocks noChangeAspect="1" noChangeArrowheads="1"/>
          </p:cNvPicPr>
          <p:nvPr/>
        </p:nvPicPr>
        <p:blipFill>
          <a:blip r:embed="rId7" cstate="print"/>
          <a:srcRect b="50076"/>
          <a:stretch>
            <a:fillRect/>
          </a:stretch>
        </p:blipFill>
        <p:spPr bwMode="auto">
          <a:xfrm>
            <a:off x="-180528" y="5669089"/>
            <a:ext cx="2808312" cy="1188911"/>
          </a:xfrm>
          <a:prstGeom prst="rect">
            <a:avLst/>
          </a:prstGeom>
          <a:noFill/>
        </p:spPr>
      </p:pic>
      <p:pic>
        <p:nvPicPr>
          <p:cNvPr id="21520" name="Picture 16" descr="http://img0.liveinternet.ru/images/attach/c/7/94/524/94524252_large_Zmei_na_prozrachnom_sloe__20_.png"/>
          <p:cNvPicPr>
            <a:picLocks noChangeAspect="1" noChangeArrowheads="1"/>
          </p:cNvPicPr>
          <p:nvPr/>
        </p:nvPicPr>
        <p:blipFill>
          <a:blip r:embed="rId7" cstate="print"/>
          <a:srcRect t="51707"/>
          <a:stretch>
            <a:fillRect/>
          </a:stretch>
        </p:blipFill>
        <p:spPr bwMode="auto">
          <a:xfrm>
            <a:off x="5076056" y="1988840"/>
            <a:ext cx="2461654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467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1412776"/>
            <a:ext cx="5184576" cy="182992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/>
              <a:t>В природных биоценозах рептилии нигде не достигают высокой численности. Человек часто неоправданно преследует и охотится на рептилий, используя в пищу их мясо и яйца. Неумеренный промысел гигантских слоновых и крупных морских черепах привел к исчезновению одних видов и поставил на грани исчезновения других. 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755576" y="476672"/>
            <a:ext cx="5842992" cy="72008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ru-RU" sz="3300" b="1" dirty="0" smtClean="0">
                <a:solidFill>
                  <a:srgbClr val="002060"/>
                </a:solidFill>
              </a:rPr>
              <a:t>  3. Охрана пресмыкающихся</a:t>
            </a:r>
            <a:endParaRPr kumimoji="0" lang="ru-RU" sz="3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4" name="Picture 4" descr="http://sail-friend.ru/gallery/3211_01_06_16_11_18_32.jpeg"/>
          <p:cNvPicPr>
            <a:picLocks noChangeAspect="1" noChangeArrowheads="1"/>
          </p:cNvPicPr>
          <p:nvPr/>
        </p:nvPicPr>
        <p:blipFill>
          <a:blip r:embed="rId2" cstate="print"/>
          <a:srcRect b="21875"/>
          <a:stretch>
            <a:fillRect/>
          </a:stretch>
        </p:blipFill>
        <p:spPr bwMode="auto">
          <a:xfrm>
            <a:off x="395536" y="1412776"/>
            <a:ext cx="3072341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6" name="Picture 6" descr="http://animalsfoto.com/photo/f2/f2359f57826767b0b81f748e338c5e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43808" y="3429000"/>
            <a:ext cx="1872208" cy="1247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8" name="Picture 8" descr="http://baltnews.lv/images/101386/95/10138695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869160"/>
            <a:ext cx="3528392" cy="169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2" name="Picture 12" descr="http://zhizn-rebenka.ru/images/allergija-u-detej/allergija-na-cherepahu-u-rebenka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869160"/>
            <a:ext cx="1987421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4" name="Picture 14" descr="http://www.anypics.ru/mini/201503/831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429000"/>
            <a:ext cx="2016224" cy="125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6" name="Picture 16" descr="https://animalreader.ru/wp-content/uploads/2015/03/yashheritsa-bronenosets.jpg"/>
          <p:cNvPicPr>
            <a:picLocks noChangeAspect="1" noChangeArrowheads="1"/>
          </p:cNvPicPr>
          <p:nvPr/>
        </p:nvPicPr>
        <p:blipFill>
          <a:blip r:embed="rId7" cstate="print"/>
          <a:srcRect l="8811" t="5874" r="5284"/>
          <a:stretch>
            <a:fillRect/>
          </a:stretch>
        </p:blipFill>
        <p:spPr bwMode="auto">
          <a:xfrm>
            <a:off x="827584" y="4869160"/>
            <a:ext cx="2088232" cy="1716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8" name="AutoShape 18" descr="http://farm3.static.flickr.com/2530/5811165583_f29544db7a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0" name="Picture 20" descr="https://img.youtube.com/vi/P4uzEmjUBXI/mq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3429000"/>
            <a:ext cx="2255912" cy="1268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2" name="Picture 22" descr="http://1.bp.blogspot.com/-edCVOg_EJLg/ThTtHilIsTI/AAAAAAAAmEs/YeYvKcCdU-k/s1600/Awesome%2BCheeky%2Bgecko%2Buses%2Btongue%2Bto%2Bdrink%2Bmorning%2Bdew%2Bfrom%2Bhis%2BEYES%2B2.jpg"/>
          <p:cNvPicPr>
            <a:picLocks noChangeAspect="1" noChangeArrowheads="1"/>
          </p:cNvPicPr>
          <p:nvPr/>
        </p:nvPicPr>
        <p:blipFill>
          <a:blip r:embed="rId9" cstate="print"/>
          <a:srcRect l="9819" r="14901" b="4521"/>
          <a:stretch>
            <a:fillRect/>
          </a:stretch>
        </p:blipFill>
        <p:spPr bwMode="auto">
          <a:xfrm flipH="1">
            <a:off x="4932040" y="3429000"/>
            <a:ext cx="1656184" cy="1245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4045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11960" y="2708920"/>
            <a:ext cx="4542272" cy="26552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§"/>
            </a:pPr>
            <a:endParaRPr lang="ru-RU" sz="1600" dirty="0" smtClean="0"/>
          </a:p>
          <a:p>
            <a:pPr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 smtClean="0"/>
              <a:t>Красная </a:t>
            </a:r>
            <a:r>
              <a:rPr lang="ru-RU" sz="1600" dirty="0"/>
              <a:t>книга — это список редких и находящихся под угрозой исчезновения животных, растений и грибов. </a:t>
            </a:r>
            <a:endParaRPr lang="ru-RU" sz="1600" dirty="0" smtClean="0"/>
          </a:p>
          <a:p>
            <a:pPr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 smtClean="0"/>
              <a:t>И </a:t>
            </a:r>
            <a:r>
              <a:rPr lang="ru-RU" sz="1600" dirty="0"/>
              <a:t>данное приложение позволит вам познакомится с рептилиями, пресмыкающимися и земноводными, которые занесены в красную книгу. </a:t>
            </a:r>
            <a:endParaRPr lang="ru-RU" sz="1600" dirty="0" smtClean="0"/>
          </a:p>
          <a:p>
            <a:pPr>
              <a:buClr>
                <a:srgbClr val="002060"/>
              </a:buClr>
              <a:buFont typeface="Wingdings" pitchFamily="2" charset="2"/>
              <a:buChar char="§"/>
            </a:pPr>
            <a:r>
              <a:rPr lang="ru-RU" sz="1600" dirty="0" smtClean="0"/>
              <a:t>Приложение </a:t>
            </a:r>
            <a:r>
              <a:rPr lang="ru-RU" sz="1600" dirty="0"/>
              <a:t>содержит не только описание редких видов, но и их фотографии. </a:t>
            </a:r>
          </a:p>
          <a:p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995936" y="5589240"/>
            <a:ext cx="5040560" cy="32121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200" dirty="0" smtClean="0">
                <a:hlinkClick r:id="rId2"/>
              </a:rPr>
              <a:t>http://www.webo.kz/portfolio/sajty/krasnaya-kniga-kazakhstana.html</a:t>
            </a:r>
            <a:endParaRPr lang="ru-RU" sz="1200" dirty="0" smtClean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539552" y="332656"/>
            <a:ext cx="8136904" cy="1152128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300" b="1" dirty="0" smtClean="0">
                <a:solidFill>
                  <a:srgbClr val="002060"/>
                </a:solidFill>
              </a:rPr>
              <a:t>Список пресмыкающихся, </a:t>
            </a:r>
          </a:p>
          <a:p>
            <a:pPr lvl="0">
              <a:spcBef>
                <a:spcPct val="0"/>
              </a:spcBef>
            </a:pPr>
            <a:r>
              <a:rPr lang="ru-RU" sz="3300" b="1" dirty="0" smtClean="0">
                <a:solidFill>
                  <a:srgbClr val="002060"/>
                </a:solidFill>
              </a:rPr>
              <a:t>     занесённых в Красную книгу Казахстана</a:t>
            </a:r>
            <a:endParaRPr kumimoji="0" lang="ru-RU" sz="3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0" name="Picture 2" descr="http://www.kulturavko.kz/gimnazyvko/Part17/page1.files/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3086898" cy="4275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95936" y="6165304"/>
            <a:ext cx="3744416" cy="27699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u="sng" dirty="0" smtClean="0">
                <a:hlinkClick r:id="rId4"/>
              </a:rPr>
              <a:t>http://279373.10appstore.net/win10apps.html#none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202760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http://images.myshared.ru/9/891193/slide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://images.myshared.ru/9/891193/slide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755576" y="404664"/>
            <a:ext cx="7920880" cy="1080120"/>
          </a:xfrm>
          <a:prstGeom prst="rect">
            <a:avLst/>
          </a:prstGeom>
          <a:ln w="15875" cap="flat" cmpd="sng" algn="ctr">
            <a:noFill/>
            <a:prstDash val="soli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3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Особо охраняемые </a:t>
            </a:r>
          </a:p>
          <a:p>
            <a:pPr lvl="0">
              <a:spcBef>
                <a:spcPct val="0"/>
              </a:spcBef>
            </a:pPr>
            <a:r>
              <a:rPr lang="ru-RU" sz="33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   природные территории Казахстана</a:t>
            </a:r>
            <a:endParaRPr kumimoji="0" lang="ru-RU" sz="33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899592" y="1628800"/>
            <a:ext cx="7632848" cy="4961218"/>
            <a:chOff x="899592" y="1628800"/>
            <a:chExt cx="7632848" cy="4961218"/>
          </a:xfrm>
        </p:grpSpPr>
        <p:pic>
          <p:nvPicPr>
            <p:cNvPr id="5" name="Picture 2" descr="http://images.myshared.ru/9/891193/slide_7.jpg"/>
            <p:cNvPicPr>
              <a:picLocks noChangeAspect="1" noChangeArrowheads="1"/>
            </p:cNvPicPr>
            <p:nvPr/>
          </p:nvPicPr>
          <p:blipFill>
            <a:blip r:embed="rId2" cstate="print"/>
            <a:srcRect t="13336"/>
            <a:stretch>
              <a:fillRect/>
            </a:stretch>
          </p:blipFill>
          <p:spPr bwMode="auto">
            <a:xfrm>
              <a:off x="899592" y="1628800"/>
              <a:ext cx="7632848" cy="49612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6732240" y="5949280"/>
              <a:ext cx="1656184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471651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i1.photocentra.ru/images/main56/569272_main.jpg"/>
          <p:cNvPicPr>
            <a:picLocks noChangeAspect="1" noChangeArrowheads="1"/>
          </p:cNvPicPr>
          <p:nvPr/>
        </p:nvPicPr>
        <p:blipFill>
          <a:blip r:embed="rId2" cstate="print"/>
          <a:srcRect r="11538"/>
          <a:stretch>
            <a:fillRect/>
          </a:stretch>
        </p:blipFill>
        <p:spPr bwMode="auto">
          <a:xfrm>
            <a:off x="323528" y="260648"/>
            <a:ext cx="5696462" cy="2088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8" name="Picture 4" descr="http://reserves-park.ru/images/stories/parki4/sajram_ugamskij.jpg"/>
          <p:cNvPicPr>
            <a:picLocks noChangeAspect="1" noChangeArrowheads="1"/>
          </p:cNvPicPr>
          <p:nvPr/>
        </p:nvPicPr>
        <p:blipFill>
          <a:blip r:embed="rId3" cstate="print"/>
          <a:srcRect r="14667"/>
          <a:stretch>
            <a:fillRect/>
          </a:stretch>
        </p:blipFill>
        <p:spPr bwMode="auto">
          <a:xfrm>
            <a:off x="6156176" y="260647"/>
            <a:ext cx="2664296" cy="2081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0" name="Picture 6" descr="http://img-2006-01.photosight.ru/07/1212350.jpg"/>
          <p:cNvPicPr>
            <a:picLocks noChangeAspect="1" noChangeArrowheads="1"/>
          </p:cNvPicPr>
          <p:nvPr/>
        </p:nvPicPr>
        <p:blipFill>
          <a:blip r:embed="rId4" cstate="print"/>
          <a:srcRect l="11212" t="6101" r="4669" b="8492"/>
          <a:stretch>
            <a:fillRect/>
          </a:stretch>
        </p:blipFill>
        <p:spPr bwMode="auto">
          <a:xfrm>
            <a:off x="323528" y="2564904"/>
            <a:ext cx="2880320" cy="2027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2" name="Picture 8" descr="http://s3.fotokto.ru/photo/full/257/2579964.jpg?r180"/>
          <p:cNvPicPr>
            <a:picLocks noChangeAspect="1" noChangeArrowheads="1"/>
          </p:cNvPicPr>
          <p:nvPr/>
        </p:nvPicPr>
        <p:blipFill>
          <a:blip r:embed="rId5" cstate="print"/>
          <a:srcRect r="39250"/>
          <a:stretch>
            <a:fillRect/>
          </a:stretch>
        </p:blipFill>
        <p:spPr bwMode="auto">
          <a:xfrm>
            <a:off x="6876256" y="2564904"/>
            <a:ext cx="208823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6" name="Picture 12" descr="http://im3.turbina.ru/photos.4/0/7/0/0/4/2540070/big.photo/Prirodnyy-zapovednik-Alty.jpg"/>
          <p:cNvPicPr>
            <a:picLocks noChangeAspect="1" noChangeArrowheads="1"/>
          </p:cNvPicPr>
          <p:nvPr/>
        </p:nvPicPr>
        <p:blipFill>
          <a:blip r:embed="rId6" cstate="print"/>
          <a:srcRect l="5714" r="12877"/>
          <a:stretch>
            <a:fillRect/>
          </a:stretch>
        </p:blipFill>
        <p:spPr bwMode="auto">
          <a:xfrm>
            <a:off x="6876256" y="4797152"/>
            <a:ext cx="2051720" cy="167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8" name="Picture 14" descr="http://aboutkazakhstan.com/blog/wp-content/uploads/2011/01/kazakhstan-desert-view-1.jpg"/>
          <p:cNvPicPr>
            <a:picLocks noChangeAspect="1" noChangeArrowheads="1"/>
          </p:cNvPicPr>
          <p:nvPr/>
        </p:nvPicPr>
        <p:blipFill>
          <a:blip r:embed="rId7" cstate="print"/>
          <a:srcRect l="16667" b="5655"/>
          <a:stretch>
            <a:fillRect/>
          </a:stretch>
        </p:blipFill>
        <p:spPr bwMode="auto">
          <a:xfrm>
            <a:off x="323528" y="4797152"/>
            <a:ext cx="2291164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000" name="Picture 16" descr="http://oven222.35photo.ru/photos/20101110/196150.jpg"/>
          <p:cNvPicPr>
            <a:picLocks noChangeAspect="1" noChangeArrowheads="1"/>
          </p:cNvPicPr>
          <p:nvPr/>
        </p:nvPicPr>
        <p:blipFill>
          <a:blip r:embed="rId8" cstate="print"/>
          <a:srcRect l="6522"/>
          <a:stretch>
            <a:fillRect/>
          </a:stretch>
        </p:blipFill>
        <p:spPr bwMode="auto">
          <a:xfrm>
            <a:off x="3347864" y="2564904"/>
            <a:ext cx="339295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002" name="Picture 18" descr="http://orig11.deviantart.net/ca2f/f/2011/362/f/f/landscapes_of_kazakhstan_by_photoaurora-d4kke8i.jpg"/>
          <p:cNvPicPr>
            <a:picLocks noChangeAspect="1" noChangeArrowheads="1"/>
          </p:cNvPicPr>
          <p:nvPr/>
        </p:nvPicPr>
        <p:blipFill>
          <a:blip r:embed="rId9" cstate="print"/>
          <a:srcRect l="1743" t="4754" r="2386" b="4921"/>
          <a:stretch>
            <a:fillRect/>
          </a:stretch>
        </p:blipFill>
        <p:spPr bwMode="auto">
          <a:xfrm>
            <a:off x="2771800" y="4797152"/>
            <a:ext cx="3960440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5">
      <a:dk1>
        <a:sysClr val="windowText" lastClr="000000"/>
      </a:dk1>
      <a:lt1>
        <a:sysClr val="window" lastClr="FFFFFF"/>
      </a:lt1>
      <a:dk2>
        <a:srgbClr val="000000"/>
      </a:dk2>
      <a:lt2>
        <a:srgbClr val="92D050"/>
      </a:lt2>
      <a:accent1>
        <a:srgbClr val="D1E8FF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574</TotalTime>
  <Words>649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Значение  и охрана пресмыкающихся.</vt:lpstr>
      <vt:lpstr>1. Роль пресмыкающихся в экосистемах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Salam</cp:lastModifiedBy>
  <cp:revision>89</cp:revision>
  <dcterms:created xsi:type="dcterms:W3CDTF">2017-07-26T10:41:47Z</dcterms:created>
  <dcterms:modified xsi:type="dcterms:W3CDTF">2017-07-28T11:15:22Z</dcterms:modified>
</cp:coreProperties>
</file>