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3" r:id="rId4"/>
    <p:sldId id="274" r:id="rId5"/>
    <p:sldId id="258" r:id="rId6"/>
    <p:sldId id="259" r:id="rId7"/>
    <p:sldId id="260" r:id="rId8"/>
    <p:sldId id="261" r:id="rId9"/>
    <p:sldId id="267" r:id="rId10"/>
    <p:sldId id="268" r:id="rId11"/>
    <p:sldId id="262" r:id="rId12"/>
    <p:sldId id="264" r:id="rId13"/>
    <p:sldId id="263" r:id="rId14"/>
    <p:sldId id="265" r:id="rId15"/>
    <p:sldId id="269" r:id="rId16"/>
    <p:sldId id="270" r:id="rId17"/>
    <p:sldId id="271" r:id="rId18"/>
    <p:sldId id="266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1141"/>
    <a:srgbClr val="0066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08" autoAdjust="0"/>
    <p:restoredTop sz="94660"/>
  </p:normalViewPr>
  <p:slideViewPr>
    <p:cSldViewPr>
      <p:cViewPr varScale="1">
        <p:scale>
          <a:sx n="69" d="100"/>
          <a:sy n="69" d="100"/>
        </p:scale>
        <p:origin x="-5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4000">
                <a:latin typeface="Times New Roman" pitchFamily="18" charset="0"/>
                <a:cs typeface="Times New Roman" pitchFamily="18" charset="0"/>
              </a:defRPr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Результат</a:t>
            </a:r>
            <a:r>
              <a:rPr lang="ru-RU" sz="4000" baseline="0" dirty="0">
                <a:latin typeface="Times New Roman" pitchFamily="18" charset="0"/>
                <a:cs typeface="Times New Roman" pitchFamily="18" charset="0"/>
              </a:rPr>
              <a:t> исследования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5059519903762081"/>
                  <c:y val="-0.30350518685164424"/>
                </c:manualLayout>
              </c:layout>
              <c:showVal val="1"/>
            </c:dLbl>
            <c:dLbl>
              <c:idx val="1"/>
              <c:layout/>
              <c:showVal val="1"/>
            </c:dLbl>
            <c:dLbl>
              <c:idx val="2"/>
              <c:layout>
                <c:manualLayout>
                  <c:x val="2.4487642169728853E-2"/>
                  <c:y val="7.5882077240345208E-2"/>
                </c:manualLayout>
              </c:layout>
              <c:showVal val="1"/>
            </c:dLbl>
            <c:delete val="1"/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0.83000000000000063</c:v>
                </c:pt>
                <c:pt idx="1">
                  <c:v>0.14000000000000001</c:v>
                </c:pt>
                <c:pt idx="2">
                  <c:v>3.0000000000000054E-2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84860114543260423"/>
          <c:y val="0.48455526392534337"/>
          <c:w val="0.14123797395774298"/>
          <c:h val="0.26050597841936435"/>
        </c:manualLayout>
      </c:layout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4000">
                <a:latin typeface="Times New Roman" pitchFamily="18" charset="0"/>
                <a:cs typeface="Times New Roman" pitchFamily="18" charset="0"/>
              </a:defRPr>
            </a:pPr>
            <a:r>
              <a:rPr lang="ru-RU" sz="4000">
                <a:latin typeface="Times New Roman" pitchFamily="18" charset="0"/>
                <a:cs typeface="Times New Roman" pitchFamily="18" charset="0"/>
              </a:rPr>
              <a:t>Результат исследования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7245261009040541"/>
                  <c:y val="-9.1550118735158226E-2"/>
                </c:manualLayout>
              </c:layout>
              <c:showVal val="1"/>
            </c:dLbl>
            <c:dLbl>
              <c:idx val="1"/>
              <c:layout>
                <c:manualLayout>
                  <c:x val="0.15122174832312626"/>
                  <c:y val="2.6771966004249543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Исправят ошибку</c:v>
                </c:pt>
                <c:pt idx="1">
                  <c:v>Не исправят ошибку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7177007704016189"/>
          <c:y val="0.51270804346849608"/>
          <c:w val="0.31845008566800753"/>
          <c:h val="0.18542473323753841"/>
        </c:manualLayout>
      </c:layout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Открытый урок по культуре речи: « Люби, цени и знай русский язык!»</a:t>
            </a:r>
            <a:endParaRPr lang="ru-RU" sz="44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2786058"/>
            <a:ext cx="4695828" cy="81660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«…Берегите чистоту языка, как святыню!»</a:t>
            </a:r>
          </a:p>
          <a:p>
            <a:pPr algn="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И.С. Тургенев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I:\Школа\20150919_1030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4446361" cy="2674764"/>
          </a:xfrm>
          <a:prstGeom prst="rect">
            <a:avLst/>
          </a:prstGeom>
          <a:noFill/>
        </p:spPr>
      </p:pic>
      <p:pic>
        <p:nvPicPr>
          <p:cNvPr id="3075" name="Picture 3" descr="I:\Школа\20150919_1115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14290"/>
            <a:ext cx="3286116" cy="3286124"/>
          </a:xfrm>
          <a:prstGeom prst="rect">
            <a:avLst/>
          </a:prstGeom>
          <a:noFill/>
        </p:spPr>
      </p:pic>
      <p:pic>
        <p:nvPicPr>
          <p:cNvPr id="3076" name="Picture 4" descr="I:\Школа\20150919_1027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876"/>
            <a:ext cx="4429124" cy="2500330"/>
          </a:xfrm>
          <a:prstGeom prst="rect">
            <a:avLst/>
          </a:prstGeom>
          <a:noFill/>
        </p:spPr>
      </p:pic>
      <p:pic>
        <p:nvPicPr>
          <p:cNvPr id="3077" name="Picture 5" descr="I:\Школа\20150919_1025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71876"/>
            <a:ext cx="3643338" cy="307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285728"/>
          <a:ext cx="7858180" cy="628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500174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Участники опроса считают, что нужно говорить правильно потому, что</a:t>
            </a:r>
          </a:p>
          <a:p>
            <a:r>
              <a:rPr lang="ru-RU" dirty="0" smtClean="0"/>
              <a:t>Правильная речь показывает красоту русского языка;</a:t>
            </a:r>
          </a:p>
          <a:p>
            <a:r>
              <a:rPr lang="ru-RU" dirty="0" smtClean="0"/>
              <a:t>Говорит об образовании человека;</a:t>
            </a:r>
          </a:p>
          <a:p>
            <a:r>
              <a:rPr lang="ru-RU" dirty="0" smtClean="0"/>
              <a:t>Помогает людям понимать друг друга.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500042"/>
          <a:ext cx="7862912" cy="6143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7166"/>
            <a:ext cx="7498080" cy="589123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-Те, кто исправят ошибку ,сделают это потому, что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Нужно уважать свой родной язык;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человек знал, как говорить правильно;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в дальнейшем человек не допускал ошибок.</a:t>
            </a:r>
          </a:p>
          <a:p>
            <a:pPr marL="596646" indent="-514350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Те, кто не исправят ошибку, сделают это потому что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Уважают собеседника;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имеют необходимых знаний;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Считают это некорректным.</a:t>
            </a:r>
          </a:p>
          <a:p>
            <a:pPr marL="596646" indent="-51435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Исправь речевые ошибки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42984"/>
            <a:ext cx="7498080" cy="5105416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kk-KZ" dirty="0" smtClean="0"/>
              <a:t> </a:t>
            </a: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Он был моим коллегой по работе;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Он пристально слушал мой рассказ;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В этом рассказе рассказывается о реальных событиях;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Были приняты эффектные меры;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туару </a:t>
            </a: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прохаживаются тинейджеры;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Только с санкции директора школы можно провести праздничную дискотеку;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На уроках физкультуры мы выстраиваемся в строго определенную иерархию;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У девочки были коричневые глаза;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Впереди лидирует команда наших спортсменов;</a:t>
            </a:r>
          </a:p>
          <a:p>
            <a:pPr>
              <a:buFont typeface="Wingdings" pitchFamily="2" charset="2"/>
              <a:buChar char="Ø"/>
            </a:pPr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Это был молодой юноша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очень смышленый.</a:t>
            </a:r>
            <a:endParaRPr lang="kk-KZ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kk-KZ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28604"/>
            <a:ext cx="7498080" cy="50006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dirty="0" smtClean="0">
                <a:latin typeface="Tahoma" pitchFamily="34" charset="0"/>
                <a:cs typeface="Tahoma" pitchFamily="34" charset="0"/>
              </a:rPr>
              <a:t>Выберите правильный вариант ответа.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Укажите, в каком  предложении нужно употребить   слово  ЖИЗНЕННЫЙ вместо слова ЖИТЕЙСКИЙ.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А) Он прошёл непростой житейский путь.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Б) Житейский опыт помогает людям в трудных ситуациях.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Укажите, в каком  предложении нужно употребить   слово  ЭКОНОМИЧНЫЙ вместо слова ЭКОНОМИЧЕСКИЙ.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А) Я прочла о  новом экономическом способе приготовления пищи.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0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Б) Президент рассказал об экономической обстановке в стране.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>
            <a:normAutofit fontScale="92500" lnSpcReduction="20000"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Укажите, в каком  предложении нужно употребить   слово  НАСЛЕДИЕ вместо слова НАСЛЕДСТВО.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А) Многие человеческие пороки можно объяснить тяжёлым наследством прошлого.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Б) Юрист объяснил мне  правила вступления в наследство..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Укажите, в каком  предложении нужно употребить   слово  ВЫПОЛНЯТЬ вместо слова ИСПОЛНЯТЬ.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А) Я всегда тщательно исполняю домашние задания.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Б) Эту песню исполнил известный певец..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solidFill>
                  <a:srgbClr val="EF1141"/>
                </a:solidFill>
                <a:latin typeface="Times New Roman" pitchFamily="18" charset="0"/>
                <a:cs typeface="Times New Roman" pitchFamily="18" charset="0"/>
              </a:rPr>
              <a:t>Интересно это знать</a:t>
            </a:r>
            <a:r>
              <a:rPr lang="ru-RU" dirty="0" smtClean="0">
                <a:solidFill>
                  <a:srgbClr val="EF114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solidFill>
                <a:srgbClr val="EF114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Пичрина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сгео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феонемна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как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вяысилнось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котерся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в том, что мы не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чтиаем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кдажую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бкуву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оетльндости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фкиисреум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слвоо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цлекиом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Сомае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ундитвельное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фкат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эотт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рпасорстрнаятеся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тьлоко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английксий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яызк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но и на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рсусикй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и на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нмецеикй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и на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ипнсаский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и на все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якызи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афалвит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ктрооых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сижодерт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бквуы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а не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ироелгифы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. А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чботы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ощестбвнесноть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умнсоилась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эотм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рзелульатты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илссеовадний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блыи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нпеатачаны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выизешежлоенному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пцинрипу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, то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етсь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всемто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солв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слпонашя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абракадабра.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000108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«Берегите чистоту языка, как святыню. Никогда не употребляйте иностранных слов. Русский язык так богат и глубок, что нам нечего брать у тех, кто беднее нас»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(И.С.Тургенев.)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- Здравствуйте!-</a:t>
            </a:r>
          </a:p>
          <a:p>
            <a:pPr>
              <a:buNone/>
            </a:pPr>
            <a:r>
              <a:rPr lang="ru-RU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Что особого тем мы друг другу сказали?</a:t>
            </a:r>
          </a:p>
          <a:p>
            <a:pPr>
              <a:buNone/>
            </a:pPr>
            <a:r>
              <a:rPr lang="ru-RU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Просто «здравствуйте», больше ведь мы</a:t>
            </a:r>
          </a:p>
          <a:p>
            <a:pPr>
              <a:buNone/>
            </a:pPr>
            <a:r>
              <a:rPr lang="ru-RU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                          Ничего не сказали.</a:t>
            </a:r>
          </a:p>
          <a:p>
            <a:pPr>
              <a:buNone/>
            </a:pPr>
            <a:r>
              <a:rPr lang="ru-RU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Отчего же на капельку солнца прибавилось в мире?</a:t>
            </a:r>
          </a:p>
          <a:p>
            <a:pPr>
              <a:buNone/>
            </a:pPr>
            <a:r>
              <a:rPr lang="ru-RU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Отчего же на капельку счастья прибавилось в мире?</a:t>
            </a:r>
          </a:p>
          <a:p>
            <a:pPr>
              <a:buNone/>
            </a:pPr>
            <a:r>
              <a:rPr lang="ru-RU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Отчего же на капельку радостней сделалась жизнь?</a:t>
            </a:r>
            <a:endParaRPr lang="ru-RU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dirty="0" smtClean="0">
                <a:latin typeface="Corbel" pitchFamily="34" charset="0"/>
              </a:rPr>
              <a:t>Спишите, расставьте ударение в словах:</a:t>
            </a:r>
          </a:p>
          <a:p>
            <a:pPr>
              <a:buNone/>
            </a:pPr>
            <a:endParaRPr lang="ru-RU" dirty="0" smtClean="0">
              <a:latin typeface="Corbel" pitchFamily="34" charset="0"/>
            </a:endParaRP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Гомеопатия,  граждане, гражданство, </a:t>
            </a: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 кета, паралич,  правнучка,  </a:t>
            </a: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бархатистый, каменистый,  </a:t>
            </a: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мускулистый, грушевый,  кедровый,  </a:t>
            </a: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доцент, прадедовский,  зубчатый, </a:t>
            </a: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мелкозубчатый, развитой, </a:t>
            </a: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малоразвитый, </a:t>
            </a:r>
          </a:p>
          <a:p>
            <a:pPr>
              <a:buNone/>
            </a:pPr>
            <a:r>
              <a:rPr lang="ru-RU" i="1" dirty="0" smtClean="0">
                <a:latin typeface="Corbel" pitchFamily="34" charset="0"/>
              </a:rPr>
              <a:t> возрастной, великовозрастный.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Самопроверка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>
                <a:latin typeface="Corbel" pitchFamily="34" charset="0"/>
              </a:rPr>
              <a:t>Гомеоп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тия,  гр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ждане, гражд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нство, </a:t>
            </a:r>
          </a:p>
          <a:p>
            <a:r>
              <a:rPr lang="ru-RU" i="1" dirty="0" smtClean="0">
                <a:latin typeface="Corbel" pitchFamily="34" charset="0"/>
              </a:rPr>
              <a:t> к</a:t>
            </a:r>
            <a:r>
              <a:rPr lang="ru-RU" sz="4000" i="1" u="sng" dirty="0" smtClean="0">
                <a:latin typeface="Corbel" pitchFamily="34" charset="0"/>
              </a:rPr>
              <a:t>е</a:t>
            </a:r>
            <a:r>
              <a:rPr lang="ru-RU" i="1" dirty="0" smtClean="0">
                <a:latin typeface="Corbel" pitchFamily="34" charset="0"/>
              </a:rPr>
              <a:t>т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, парал</a:t>
            </a:r>
            <a:r>
              <a:rPr lang="ru-RU" sz="4000" i="1" u="sng" dirty="0" smtClean="0">
                <a:latin typeface="Corbel" pitchFamily="34" charset="0"/>
              </a:rPr>
              <a:t>и</a:t>
            </a:r>
            <a:r>
              <a:rPr lang="ru-RU" i="1" dirty="0" smtClean="0">
                <a:latin typeface="Corbel" pitchFamily="34" charset="0"/>
              </a:rPr>
              <a:t>ч,  пр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внучка,  </a:t>
            </a:r>
          </a:p>
          <a:p>
            <a:r>
              <a:rPr lang="ru-RU" i="1" dirty="0" smtClean="0">
                <a:latin typeface="Corbel" pitchFamily="34" charset="0"/>
              </a:rPr>
              <a:t>бархат</a:t>
            </a:r>
            <a:r>
              <a:rPr lang="ru-RU" sz="4000" i="1" u="sng" dirty="0" smtClean="0">
                <a:latin typeface="Corbel" pitchFamily="34" charset="0"/>
              </a:rPr>
              <a:t>и</a:t>
            </a:r>
            <a:r>
              <a:rPr lang="ru-RU" i="1" dirty="0" smtClean="0">
                <a:latin typeface="Corbel" pitchFamily="34" charset="0"/>
              </a:rPr>
              <a:t>стый, камен</a:t>
            </a:r>
            <a:r>
              <a:rPr lang="ru-RU" sz="4000" i="1" u="sng" dirty="0" smtClean="0">
                <a:latin typeface="Corbel" pitchFamily="34" charset="0"/>
              </a:rPr>
              <a:t>и</a:t>
            </a:r>
            <a:r>
              <a:rPr lang="ru-RU" i="1" dirty="0" smtClean="0">
                <a:latin typeface="Corbel" pitchFamily="34" charset="0"/>
              </a:rPr>
              <a:t>стый,  </a:t>
            </a:r>
          </a:p>
          <a:p>
            <a:r>
              <a:rPr lang="ru-RU" i="1" dirty="0" smtClean="0">
                <a:latin typeface="Corbel" pitchFamily="34" charset="0"/>
              </a:rPr>
              <a:t>м</a:t>
            </a:r>
            <a:r>
              <a:rPr lang="ru-RU" sz="4000" i="1" u="sng" dirty="0" smtClean="0">
                <a:latin typeface="Corbel" pitchFamily="34" charset="0"/>
              </a:rPr>
              <a:t>у</a:t>
            </a:r>
            <a:r>
              <a:rPr lang="ru-RU" i="1" dirty="0" smtClean="0">
                <a:latin typeface="Corbel" pitchFamily="34" charset="0"/>
              </a:rPr>
              <a:t>скул</a:t>
            </a:r>
            <a:r>
              <a:rPr lang="ru-RU" sz="4000" i="1" u="sng" dirty="0" smtClean="0">
                <a:latin typeface="Corbel" pitchFamily="34" charset="0"/>
              </a:rPr>
              <a:t>и</a:t>
            </a:r>
            <a:r>
              <a:rPr lang="ru-RU" i="1" dirty="0" smtClean="0">
                <a:latin typeface="Corbel" pitchFamily="34" charset="0"/>
              </a:rPr>
              <a:t>стый, гр</a:t>
            </a:r>
            <a:r>
              <a:rPr lang="ru-RU" sz="4000" i="1" u="sng" dirty="0" smtClean="0">
                <a:latin typeface="Corbel" pitchFamily="34" charset="0"/>
              </a:rPr>
              <a:t>у</a:t>
            </a:r>
            <a:r>
              <a:rPr lang="ru-RU" i="1" dirty="0" smtClean="0">
                <a:latin typeface="Corbel" pitchFamily="34" charset="0"/>
              </a:rPr>
              <a:t>шевый,  кедр</a:t>
            </a:r>
            <a:r>
              <a:rPr lang="ru-RU" sz="4000" i="1" u="sng" dirty="0" smtClean="0">
                <a:latin typeface="Corbel" pitchFamily="34" charset="0"/>
              </a:rPr>
              <a:t>о</a:t>
            </a:r>
            <a:r>
              <a:rPr lang="ru-RU" i="1" dirty="0" smtClean="0">
                <a:latin typeface="Corbel" pitchFamily="34" charset="0"/>
              </a:rPr>
              <a:t>вый,  </a:t>
            </a:r>
          </a:p>
          <a:p>
            <a:r>
              <a:rPr lang="ru-RU" i="1" dirty="0" smtClean="0">
                <a:latin typeface="Corbel" pitchFamily="34" charset="0"/>
              </a:rPr>
              <a:t>доц</a:t>
            </a:r>
            <a:r>
              <a:rPr lang="ru-RU" sz="4000" i="1" u="sng" dirty="0" smtClean="0">
                <a:latin typeface="Corbel" pitchFamily="34" charset="0"/>
              </a:rPr>
              <a:t>е</a:t>
            </a:r>
            <a:r>
              <a:rPr lang="ru-RU" i="1" dirty="0" smtClean="0">
                <a:latin typeface="Corbel" pitchFamily="34" charset="0"/>
              </a:rPr>
              <a:t>нт, прад</a:t>
            </a:r>
            <a:r>
              <a:rPr lang="ru-RU" sz="4000" i="1" u="sng" dirty="0" smtClean="0">
                <a:latin typeface="Corbel" pitchFamily="34" charset="0"/>
              </a:rPr>
              <a:t>е</a:t>
            </a:r>
            <a:r>
              <a:rPr lang="ru-RU" i="1" dirty="0" smtClean="0">
                <a:latin typeface="Corbel" pitchFamily="34" charset="0"/>
              </a:rPr>
              <a:t>довский,  зубч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тый, </a:t>
            </a:r>
          </a:p>
          <a:p>
            <a:r>
              <a:rPr lang="ru-RU" i="1" dirty="0" smtClean="0">
                <a:latin typeface="Corbel" pitchFamily="34" charset="0"/>
              </a:rPr>
              <a:t>м</a:t>
            </a:r>
            <a:r>
              <a:rPr lang="ru-RU" sz="4000" i="1" u="sng" dirty="0" smtClean="0">
                <a:latin typeface="Corbel" pitchFamily="34" charset="0"/>
              </a:rPr>
              <a:t>е</a:t>
            </a:r>
            <a:r>
              <a:rPr lang="ru-RU" i="1" dirty="0" smtClean="0">
                <a:latin typeface="Corbel" pitchFamily="34" charset="0"/>
              </a:rPr>
              <a:t>лкоз</a:t>
            </a:r>
            <a:r>
              <a:rPr lang="ru-RU" sz="4000" i="1" u="sng" dirty="0" smtClean="0">
                <a:latin typeface="Corbel" pitchFamily="34" charset="0"/>
              </a:rPr>
              <a:t>у</a:t>
            </a:r>
            <a:r>
              <a:rPr lang="ru-RU" i="1" dirty="0" smtClean="0">
                <a:latin typeface="Corbel" pitchFamily="34" charset="0"/>
              </a:rPr>
              <a:t>бчатый, развит</a:t>
            </a:r>
            <a:r>
              <a:rPr lang="ru-RU" sz="4000" i="1" u="sng" dirty="0" smtClean="0">
                <a:latin typeface="Corbel" pitchFamily="34" charset="0"/>
              </a:rPr>
              <a:t>о</a:t>
            </a:r>
            <a:r>
              <a:rPr lang="ru-RU" i="1" dirty="0" smtClean="0">
                <a:latin typeface="Corbel" pitchFamily="34" charset="0"/>
              </a:rPr>
              <a:t>й, </a:t>
            </a:r>
          </a:p>
          <a:p>
            <a:r>
              <a:rPr lang="ru-RU" i="1" dirty="0" smtClean="0">
                <a:latin typeface="Corbel" pitchFamily="34" charset="0"/>
              </a:rPr>
              <a:t>м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лор</a:t>
            </a:r>
            <a:r>
              <a:rPr lang="ru-RU" sz="4000" i="1" u="sng" dirty="0" smtClean="0">
                <a:latin typeface="Corbel" pitchFamily="34" charset="0"/>
              </a:rPr>
              <a:t>а</a:t>
            </a:r>
            <a:r>
              <a:rPr lang="ru-RU" i="1" dirty="0" smtClean="0">
                <a:latin typeface="Corbel" pitchFamily="34" charset="0"/>
              </a:rPr>
              <a:t>звитый, возрастн</a:t>
            </a:r>
            <a:r>
              <a:rPr lang="ru-RU" sz="4000" i="1" u="sng" dirty="0" smtClean="0">
                <a:latin typeface="Corbel" pitchFamily="34" charset="0"/>
              </a:rPr>
              <a:t>о</a:t>
            </a:r>
            <a:r>
              <a:rPr lang="ru-RU" i="1" dirty="0" smtClean="0">
                <a:latin typeface="Corbel" pitchFamily="34" charset="0"/>
              </a:rPr>
              <a:t>й, </a:t>
            </a:r>
          </a:p>
          <a:p>
            <a:r>
              <a:rPr lang="ru-RU" i="1" dirty="0" smtClean="0">
                <a:latin typeface="Corbel" pitchFamily="34" charset="0"/>
              </a:rPr>
              <a:t>великов</a:t>
            </a:r>
            <a:r>
              <a:rPr lang="ru-RU" sz="4000" i="1" u="sng" dirty="0" smtClean="0">
                <a:latin typeface="Corbel" pitchFamily="34" charset="0"/>
              </a:rPr>
              <a:t>о</a:t>
            </a:r>
            <a:r>
              <a:rPr lang="ru-RU" i="1" dirty="0" smtClean="0">
                <a:latin typeface="Corbel" pitchFamily="34" charset="0"/>
              </a:rPr>
              <a:t>зрастный.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Орфоэпическая разминка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Подними жалюз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Здесь продается к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хонная утварь. У вас есть катал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г? Заключ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 догов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 о поставке. Предоплата миз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рная. Шоф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ры доставят товар в срок. Хочется облегч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ть участь покупателя.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Орфоэпическая разминка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Хочу немного побалов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ть себя. Что-то давно не  пекла т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ртов. Для т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рта хорошо бы купить ар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хис. С ар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хисом бабушкин т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рт вкуснее. Многие американцы любят ар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хисовое масло. А я предпочитаю укра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нский борщ.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ошибки в приведенных ниже предложениях.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1.Раз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сяц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клал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ньги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банк.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2.Наши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намер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заключ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говор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подпис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ит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говый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док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обдуманы.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Хозяев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всё, чтобы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гчить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сво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гост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Нужно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обрат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ксперту по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тому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вопр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одновр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менно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угл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разраб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пробл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Несм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сложн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йшее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полож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трасли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инд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быча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днем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ртале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возросл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Защита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Лингвистика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 языкознание, языковедение; от лат.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Lingua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язык) – наука, изучающая языки. Это наука о естественном человеческом языке вообще и обо всех языках мира как индивидуальных его представлениях.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i="1" u="sng" dirty="0" smtClean="0">
                <a:latin typeface="Times New Roman" pitchFamily="18" charset="0"/>
                <a:cs typeface="Times New Roman" pitchFamily="18" charset="0"/>
              </a:rPr>
            </a:br>
            <a:endParaRPr lang="ru-RU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Школа\20150919_1022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439814">
            <a:off x="322670" y="426133"/>
            <a:ext cx="3194980" cy="2610208"/>
          </a:xfrm>
          <a:prstGeom prst="rect">
            <a:avLst/>
          </a:prstGeom>
          <a:noFill/>
        </p:spPr>
      </p:pic>
      <p:pic>
        <p:nvPicPr>
          <p:cNvPr id="2051" name="Picture 3" descr="I:\Школа\20150919_1022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66"/>
            <a:ext cx="3286148" cy="2619393"/>
          </a:xfrm>
          <a:prstGeom prst="rect">
            <a:avLst/>
          </a:prstGeom>
          <a:noFill/>
        </p:spPr>
      </p:pic>
      <p:pic>
        <p:nvPicPr>
          <p:cNvPr id="2052" name="Picture 4" descr="I:\Школа\20150919_1034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357562"/>
            <a:ext cx="3571900" cy="2285992"/>
          </a:xfrm>
          <a:prstGeom prst="rect">
            <a:avLst/>
          </a:prstGeom>
          <a:noFill/>
        </p:spPr>
      </p:pic>
      <p:pic>
        <p:nvPicPr>
          <p:cNvPr id="2053" name="Picture 5" descr="I:\Школа\20150919_1254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14752"/>
            <a:ext cx="4216324" cy="2714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178</TotalTime>
  <Words>719</Words>
  <PresentationFormat>Экран (4:3)</PresentationFormat>
  <Paragraphs>99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Открытый урок по культуре речи: « Люби, цени и знай русский язык!»</vt:lpstr>
      <vt:lpstr> </vt:lpstr>
      <vt:lpstr>Словарная работа</vt:lpstr>
      <vt:lpstr>Самопроверка</vt:lpstr>
      <vt:lpstr>Орфоэпическая разминка </vt:lpstr>
      <vt:lpstr>Орфоэпическая разминка</vt:lpstr>
      <vt:lpstr>Найди ошибки в приведенных ниже предложениях.</vt:lpstr>
      <vt:lpstr>Защита проекта</vt:lpstr>
      <vt:lpstr>  </vt:lpstr>
      <vt:lpstr>  </vt:lpstr>
      <vt:lpstr>Слайд 11</vt:lpstr>
      <vt:lpstr>ВЫВОД:</vt:lpstr>
      <vt:lpstr>Слайд 13</vt:lpstr>
      <vt:lpstr>  </vt:lpstr>
      <vt:lpstr>Исправь речевые ошибки</vt:lpstr>
      <vt:lpstr> </vt:lpstr>
      <vt:lpstr> </vt:lpstr>
      <vt:lpstr>Интересно это знать!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культуре речи: « Люби, цени и знай русский язык!»</dc:title>
  <cp:lastModifiedBy>Admin</cp:lastModifiedBy>
  <cp:revision>24</cp:revision>
  <dcterms:modified xsi:type="dcterms:W3CDTF">2015-09-21T23:57:52Z</dcterms:modified>
</cp:coreProperties>
</file>