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73" r:id="rId4"/>
    <p:sldId id="298" r:id="rId5"/>
    <p:sldId id="259" r:id="rId6"/>
    <p:sldId id="274" r:id="rId7"/>
    <p:sldId id="275" r:id="rId8"/>
    <p:sldId id="260" r:id="rId9"/>
    <p:sldId id="276" r:id="rId10"/>
    <p:sldId id="262" r:id="rId11"/>
    <p:sldId id="268" r:id="rId12"/>
    <p:sldId id="264" r:id="rId13"/>
    <p:sldId id="269" r:id="rId14"/>
    <p:sldId id="278" r:id="rId15"/>
    <p:sldId id="277" r:id="rId16"/>
    <p:sldId id="301" r:id="rId17"/>
    <p:sldId id="29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урсана Кабиден" initials="НК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8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kk-KZ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Б.Момышулы</a:t>
            </a:r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«За нами </a:t>
            </a:r>
            <a:r>
              <a:rPr lang="kk-KZ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-Москва»</a:t>
            </a:r>
            <a:endParaRPr lang="en-ID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 и литература. 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7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Учитель :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Нумушева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 Роза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Жолдыбаевна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3" name="Google Shape;80;p1"/>
          <p:cNvSpPr txBox="1">
            <a:spLocks noChangeArrowheads="1"/>
          </p:cNvSpPr>
          <p:nvPr/>
        </p:nvSpPr>
        <p:spPr bwMode="auto">
          <a:xfrm>
            <a:off x="2157040" y="383000"/>
            <a:ext cx="4839424" cy="54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1400" b="1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>Центр модернизации образования г. Нур-Султан </a:t>
            </a:r>
          </a:p>
        </p:txBody>
      </p:sp>
      <p:pic>
        <p:nvPicPr>
          <p:cNvPr id="2054" name="Google Shape;81;p1" descr="C:\Users\HP\Desktop\3-variant-1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43" y="979098"/>
            <a:ext cx="1941200" cy="16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Google Shape;80;p1"/>
          <p:cNvSpPr txBox="1">
            <a:spLocks noChangeArrowheads="1"/>
          </p:cNvSpPr>
          <p:nvPr/>
        </p:nvSpPr>
        <p:spPr bwMode="auto">
          <a:xfrm>
            <a:off x="2374237" y="6315177"/>
            <a:ext cx="4392812" cy="33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en-US" altLang="ru-RU" sz="1400" b="1">
                <a:solidFill>
                  <a:srgbClr val="090F78"/>
                </a:solidFill>
                <a:latin typeface="Century Gothic" pitchFamily="34" charset="0"/>
                <a:sym typeface="Century Gothic" pitchFamily="34" charset="0"/>
              </a:rPr>
              <a:t>www.astana-modern.kz</a:t>
            </a:r>
            <a:endParaRPr lang="ru-RU" altLang="ru-RU" sz="1400" b="1">
              <a:solidFill>
                <a:srgbClr val="090F78"/>
              </a:solidFill>
              <a:latin typeface="Century Gothic" pitchFamily="34" charset="0"/>
              <a:sym typeface="Century Gothic" pitchFamily="34" charset="0"/>
            </a:endParaRPr>
          </a:p>
        </p:txBody>
      </p:sp>
      <p:pic>
        <p:nvPicPr>
          <p:cNvPr id="205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285" y="197260"/>
            <a:ext cx="863359" cy="91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131" y="154064"/>
            <a:ext cx="929876" cy="99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74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8FD2FB-E3B8-1943-9F41-E2084C3707B6}"/>
              </a:ext>
            </a:extLst>
          </p:cNvPr>
          <p:cNvSpPr txBox="1"/>
          <p:nvPr/>
        </p:nvSpPr>
        <p:spPr>
          <a:xfrm>
            <a:off x="3673151" y="188478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455BBA-7386-794B-B038-705E8483C297}"/>
              </a:ext>
            </a:extLst>
          </p:cNvPr>
          <p:cNvSpPr txBox="1"/>
          <p:nvPr/>
        </p:nvSpPr>
        <p:spPr>
          <a:xfrm>
            <a:off x="3673151" y="251978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469190-3033-DB40-8A75-C2F2370FA7BF}"/>
              </a:ext>
            </a:extLst>
          </p:cNvPr>
          <p:cNvSpPr txBox="1"/>
          <p:nvPr/>
        </p:nvSpPr>
        <p:spPr>
          <a:xfrm>
            <a:off x="3673151" y="251978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C3A6C5-EB79-EC4E-A9BF-B325AE3E0C30}"/>
              </a:ext>
            </a:extLst>
          </p:cNvPr>
          <p:cNvSpPr txBox="1"/>
          <p:nvPr/>
        </p:nvSpPr>
        <p:spPr>
          <a:xfrm>
            <a:off x="3673151" y="251978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36AC5C-77E9-5842-875F-FD8A7DBD790F}"/>
              </a:ext>
            </a:extLst>
          </p:cNvPr>
          <p:cNvSpPr txBox="1"/>
          <p:nvPr/>
        </p:nvSpPr>
        <p:spPr>
          <a:xfrm>
            <a:off x="3673151" y="251978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F20962B-1E6A-614E-9D1D-EF6465812283}"/>
              </a:ext>
            </a:extLst>
          </p:cNvPr>
          <p:cNvSpPr txBox="1"/>
          <p:nvPr/>
        </p:nvSpPr>
        <p:spPr>
          <a:xfrm>
            <a:off x="3673151" y="251978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DDCF6A4-69B4-6147-A798-3E51C944544B}"/>
              </a:ext>
            </a:extLst>
          </p:cNvPr>
          <p:cNvSpPr txBox="1"/>
          <p:nvPr/>
        </p:nvSpPr>
        <p:spPr>
          <a:xfrm>
            <a:off x="3673151" y="251978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7B46D5E-772E-784A-B30C-0F6B8BFE7000}"/>
              </a:ext>
            </a:extLst>
          </p:cNvPr>
          <p:cNvSpPr txBox="1"/>
          <p:nvPr/>
        </p:nvSpPr>
        <p:spPr>
          <a:xfrm>
            <a:off x="5822671" y="280811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34EE1F4-255A-4141-AF0E-F855F8B05FE3}"/>
              </a:ext>
            </a:extLst>
          </p:cNvPr>
          <p:cNvSpPr txBox="1"/>
          <p:nvPr/>
        </p:nvSpPr>
        <p:spPr>
          <a:xfrm>
            <a:off x="1837612" y="291091"/>
            <a:ext cx="49011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900" dirty="0"/>
              <a:t>Примерные ответы</a:t>
            </a:r>
            <a:endParaRPr lang="x-none" sz="39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876DE1E-AF98-2B45-9AB9-5C6AF24FE655}"/>
              </a:ext>
            </a:extLst>
          </p:cNvPr>
          <p:cNvSpPr txBox="1"/>
          <p:nvPr/>
        </p:nvSpPr>
        <p:spPr>
          <a:xfrm>
            <a:off x="155896" y="1542224"/>
            <a:ext cx="76564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Примерные ответы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Ну</a:t>
            </a:r>
            <a:r>
              <a:rPr lang="ru-RU" sz="2400" dirty="0"/>
              <a:t>, если такое </a:t>
            </a:r>
            <a:r>
              <a:rPr lang="ru-RU" sz="2400" dirty="0" err="1"/>
              <a:t>дело,не</a:t>
            </a:r>
            <a:r>
              <a:rPr lang="ru-RU" sz="2400" dirty="0"/>
              <a:t> задерживайся, садись живо на коня!- И он подсадил меня в седло. Если не </a:t>
            </a:r>
            <a:r>
              <a:rPr lang="ru-RU" sz="2400" dirty="0" err="1"/>
              <a:t>занят,пройди</a:t>
            </a:r>
            <a:r>
              <a:rPr lang="ru-RU" sz="2400" dirty="0"/>
              <a:t> ко мне в </a:t>
            </a:r>
            <a:r>
              <a:rPr lang="ru-RU" sz="2400" dirty="0" err="1"/>
              <a:t>штаб,поговори</a:t>
            </a:r>
            <a:r>
              <a:rPr lang="ru-RU" sz="2400" dirty="0"/>
              <a:t> с ребятами и обязательно дождись </a:t>
            </a:r>
            <a:r>
              <a:rPr lang="ru-RU" sz="2400" dirty="0" err="1"/>
              <a:t>меня.Если</a:t>
            </a:r>
            <a:r>
              <a:rPr lang="ru-RU" sz="2400" dirty="0"/>
              <a:t> мы будем держать шоссе в своих </a:t>
            </a:r>
            <a:r>
              <a:rPr lang="ru-RU" sz="2400" dirty="0" err="1"/>
              <a:t>руках,то</a:t>
            </a:r>
            <a:r>
              <a:rPr lang="ru-RU" sz="2400" dirty="0"/>
              <a:t> его танкам нелегко будет продвигаться через лес, по бездорожью.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74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BFCFDE-B581-4F4B-AC4A-700CFB2E3091}"/>
              </a:ext>
            </a:extLst>
          </p:cNvPr>
          <p:cNvSpPr txBox="1"/>
          <p:nvPr/>
        </p:nvSpPr>
        <p:spPr>
          <a:xfrm>
            <a:off x="3673151" y="188478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5D8A56-F846-154B-94EE-26AE89B10914}"/>
              </a:ext>
            </a:extLst>
          </p:cNvPr>
          <p:cNvSpPr txBox="1"/>
          <p:nvPr/>
        </p:nvSpPr>
        <p:spPr>
          <a:xfrm>
            <a:off x="2611534" y="375489"/>
            <a:ext cx="5267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500" dirty="0"/>
              <a:t>Практическая часть  </a:t>
            </a:r>
            <a:r>
              <a:rPr lang="ru-RU" sz="3500" dirty="0" smtClean="0"/>
              <a:t>№1</a:t>
            </a:r>
            <a:endParaRPr lang="x-none" sz="3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439D23-AB31-E247-B846-53C8F5CFB386}"/>
              </a:ext>
            </a:extLst>
          </p:cNvPr>
          <p:cNvSpPr txBox="1"/>
          <p:nvPr/>
        </p:nvSpPr>
        <p:spPr>
          <a:xfrm>
            <a:off x="136561" y="2135886"/>
            <a:ext cx="8753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1.В повести «За нами- </a:t>
            </a:r>
            <a:r>
              <a:rPr lang="ru-RU" sz="2400" dirty="0" err="1"/>
              <a:t>Москва»рассказывается</a:t>
            </a:r>
            <a:r>
              <a:rPr lang="ru-RU" sz="2400" dirty="0"/>
              <a:t>  о ….                                                                                 2 Основная мысль отрывка из книги «За нами –Москва»-…..                                                                  3. Ключевые слова;….                                                         </a:t>
            </a:r>
          </a:p>
          <a:p>
            <a:r>
              <a:rPr lang="ru-RU" sz="2400" dirty="0"/>
              <a:t>4. Писатель относиться к окружающим людям</a:t>
            </a:r>
            <a:r>
              <a:rPr lang="ru-RU" sz="2400" dirty="0" smtClean="0"/>
              <a:t>…..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5.Герои повести научили меня …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0CAB66-7AF0-664E-A110-02458171CB32}"/>
              </a:ext>
            </a:extLst>
          </p:cNvPr>
          <p:cNvSpPr txBox="1"/>
          <p:nvPr/>
        </p:nvSpPr>
        <p:spPr>
          <a:xfrm>
            <a:off x="2490139" y="1109493"/>
            <a:ext cx="4871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Выполни </a:t>
            </a:r>
            <a:r>
              <a:rPr lang="ru-RU" b="1" dirty="0" err="1"/>
              <a:t>задание:Литературный</a:t>
            </a:r>
            <a:r>
              <a:rPr lang="ru-RU" b="1" dirty="0"/>
              <a:t> диктант. </a:t>
            </a:r>
            <a:endParaRPr lang="x-none" b="1" dirty="0"/>
          </a:p>
        </p:txBody>
      </p:sp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5551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2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867519-5461-CD48-BC4A-6D9E182541AD}"/>
              </a:ext>
            </a:extLst>
          </p:cNvPr>
          <p:cNvSpPr txBox="1"/>
          <p:nvPr/>
        </p:nvSpPr>
        <p:spPr>
          <a:xfrm>
            <a:off x="1904489" y="1151879"/>
            <a:ext cx="506509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</a:t>
            </a:r>
            <a:r>
              <a:rPr lang="ru-RU" sz="1600" dirty="0"/>
              <a:t>. В повести «За нами Москва» рассказывается о подвиге легендарной </a:t>
            </a:r>
            <a:r>
              <a:rPr lang="ru-RU" sz="1600" dirty="0" err="1"/>
              <a:t>Панфиловской</a:t>
            </a:r>
            <a:r>
              <a:rPr lang="ru-RU" sz="1600" dirty="0"/>
              <a:t> </a:t>
            </a:r>
            <a:r>
              <a:rPr lang="ru-RU" sz="1600" dirty="0" err="1"/>
              <a:t>дивизии,которая</a:t>
            </a:r>
            <a:r>
              <a:rPr lang="ru-RU" sz="1600" dirty="0"/>
              <a:t> остановила немцев под </a:t>
            </a:r>
            <a:r>
              <a:rPr lang="ru-RU" sz="1600" dirty="0" err="1"/>
              <a:t>Московой.В</a:t>
            </a:r>
            <a:r>
              <a:rPr lang="ru-RU" sz="1600" dirty="0"/>
              <a:t> результате кровопролитных боёв в 1941 </a:t>
            </a:r>
            <a:r>
              <a:rPr lang="ru-RU" sz="1600" dirty="0" err="1"/>
              <a:t>году,враг</a:t>
            </a:r>
            <a:r>
              <a:rPr lang="ru-RU" sz="1600" dirty="0"/>
              <a:t> был остановлен и Красная армия перешла в наступления.</a:t>
            </a:r>
          </a:p>
          <a:p>
            <a:r>
              <a:rPr lang="ru-RU" sz="1600" dirty="0"/>
              <a:t>2. 2.Основная мысль отрывка-героическое сражение артиллеристов и пехотинцев с фашистами и беседа простого солдата с генералом о </a:t>
            </a:r>
            <a:r>
              <a:rPr lang="ru-RU" sz="1600" dirty="0" err="1"/>
              <a:t>том,что</a:t>
            </a:r>
            <a:r>
              <a:rPr lang="ru-RU" sz="1600" dirty="0"/>
              <a:t> кончаются </a:t>
            </a:r>
            <a:r>
              <a:rPr lang="ru-RU" sz="1600" dirty="0" err="1"/>
              <a:t>боеприпасы,мудрое</a:t>
            </a:r>
            <a:r>
              <a:rPr lang="ru-RU" sz="1600" dirty="0"/>
              <a:t> решение генерала Панфилова.</a:t>
            </a:r>
          </a:p>
          <a:p>
            <a:r>
              <a:rPr lang="ru-RU" sz="1600" dirty="0"/>
              <a:t>3.Ключевые слова: пять заходов, встречают огнём, боевые </a:t>
            </a:r>
            <a:r>
              <a:rPr lang="ru-RU" sz="1600" dirty="0" err="1"/>
              <a:t>порядки,наши</a:t>
            </a:r>
            <a:r>
              <a:rPr lang="ru-RU" sz="1600" dirty="0"/>
              <a:t> </a:t>
            </a:r>
            <a:r>
              <a:rPr lang="ru-RU" sz="1600" dirty="0" err="1"/>
              <a:t>позиции,следующий</a:t>
            </a:r>
            <a:r>
              <a:rPr lang="ru-RU" sz="1600" dirty="0"/>
              <a:t> рубеж.</a:t>
            </a:r>
          </a:p>
          <a:p>
            <a:r>
              <a:rPr lang="ru-RU" sz="1600" dirty="0"/>
              <a:t>4.Писатель относится к окружающим людям с большим </a:t>
            </a:r>
            <a:r>
              <a:rPr lang="ru-RU" sz="1600" dirty="0" err="1"/>
              <a:t>уважением,пониманием.Писатель</a:t>
            </a:r>
            <a:r>
              <a:rPr lang="ru-RU" sz="1600" dirty="0"/>
              <a:t> подробно описывает </a:t>
            </a:r>
            <a:r>
              <a:rPr lang="ru-RU" sz="1600" dirty="0" err="1"/>
              <a:t>ситуацию.Идёт</a:t>
            </a:r>
            <a:r>
              <a:rPr lang="ru-RU" sz="1600" dirty="0"/>
              <a:t> беспощадная </a:t>
            </a:r>
            <a:r>
              <a:rPr lang="ru-RU" sz="1600" dirty="0" err="1"/>
              <a:t>война.Они</a:t>
            </a:r>
            <a:r>
              <a:rPr lang="ru-RU" sz="1600" dirty="0"/>
              <a:t> </a:t>
            </a:r>
            <a:r>
              <a:rPr lang="ru-RU" sz="1600" dirty="0" err="1"/>
              <a:t>знают,что</a:t>
            </a:r>
            <a:r>
              <a:rPr lang="ru-RU" sz="1600" dirty="0"/>
              <a:t> </a:t>
            </a:r>
            <a:r>
              <a:rPr lang="ru-RU" sz="1600" dirty="0" err="1"/>
              <a:t>погибают.Но</a:t>
            </a:r>
            <a:r>
              <a:rPr lang="ru-RU" sz="1600" dirty="0"/>
              <a:t> всё равно у них одна цель-победить </a:t>
            </a:r>
            <a:r>
              <a:rPr lang="ru-RU" sz="1600" dirty="0" err="1"/>
              <a:t>противника.И</a:t>
            </a:r>
            <a:r>
              <a:rPr lang="ru-RU" sz="1600" dirty="0"/>
              <a:t> ради этой цели идут вперёд. Писатель </a:t>
            </a:r>
            <a:r>
              <a:rPr lang="ru-RU" sz="1600" dirty="0" smtClean="0"/>
              <a:t> </a:t>
            </a:r>
            <a:r>
              <a:rPr lang="ru-RU" sz="1600" dirty="0"/>
              <a:t>ценит </a:t>
            </a:r>
            <a:r>
              <a:rPr lang="ru-RU" sz="1600" dirty="0" err="1" smtClean="0"/>
              <a:t>мужество,стойкость</a:t>
            </a:r>
            <a:r>
              <a:rPr lang="ru-RU" sz="1600" dirty="0" smtClean="0"/>
              <a:t> </a:t>
            </a:r>
            <a:r>
              <a:rPr lang="ru-RU" sz="1600" dirty="0"/>
              <a:t>и героизм людей.</a:t>
            </a:r>
          </a:p>
          <a:p>
            <a:r>
              <a:rPr lang="ru-RU" sz="1600" dirty="0"/>
              <a:t>5.Герои повести научили меня быть патриотом своей </a:t>
            </a:r>
            <a:r>
              <a:rPr lang="ru-RU" sz="1600" dirty="0" err="1"/>
              <a:t>Родины,любить</a:t>
            </a:r>
            <a:r>
              <a:rPr lang="ru-RU" sz="1600" dirty="0"/>
              <a:t>, ценить и гордиться </a:t>
            </a:r>
            <a:r>
              <a:rPr lang="ru-RU" sz="1600" dirty="0" err="1"/>
              <a:t>ею.Мне</a:t>
            </a:r>
            <a:r>
              <a:rPr lang="ru-RU" sz="1600" dirty="0"/>
              <a:t> очень понравилась повесть "За </a:t>
            </a:r>
            <a:r>
              <a:rPr lang="ru-RU" sz="1600" dirty="0" smtClean="0"/>
              <a:t>нами- </a:t>
            </a:r>
            <a:r>
              <a:rPr lang="ru-RU" sz="1600" dirty="0" err="1"/>
              <a:t>Москва".Боевой</a:t>
            </a:r>
            <a:r>
              <a:rPr lang="ru-RU" sz="1600" dirty="0"/>
              <a:t> подвиг народа  показывает высокую человечность</a:t>
            </a:r>
          </a:p>
          <a:p>
            <a:pPr algn="l"/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CAAAAF-6D4F-C649-A837-545D2FC58A48}"/>
              </a:ext>
            </a:extLst>
          </p:cNvPr>
          <p:cNvSpPr txBox="1"/>
          <p:nvPr/>
        </p:nvSpPr>
        <p:spPr>
          <a:xfrm>
            <a:off x="8460432" y="314096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1E8841-7379-F24B-95DC-D47ACF0535F0}"/>
              </a:ext>
            </a:extLst>
          </p:cNvPr>
          <p:cNvSpPr txBox="1"/>
          <p:nvPr/>
        </p:nvSpPr>
        <p:spPr>
          <a:xfrm>
            <a:off x="1904489" y="316040"/>
            <a:ext cx="453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Примерные </a:t>
            </a:r>
            <a:r>
              <a:rPr lang="ru-RU" sz="2800" dirty="0"/>
              <a:t>ответы 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2841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2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2EC901-3253-C542-9BE9-B35EBD6683E0}"/>
              </a:ext>
            </a:extLst>
          </p:cNvPr>
          <p:cNvSpPr txBox="1"/>
          <p:nvPr/>
        </p:nvSpPr>
        <p:spPr>
          <a:xfrm>
            <a:off x="1403648" y="1556792"/>
            <a:ext cx="6161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Перу </a:t>
            </a:r>
            <a:r>
              <a:rPr lang="ru-RU" i="1" dirty="0" err="1"/>
              <a:t>Бауржан</a:t>
            </a:r>
            <a:r>
              <a:rPr lang="ru-RU" i="1" dirty="0"/>
              <a:t> </a:t>
            </a:r>
            <a:r>
              <a:rPr lang="ru-RU" i="1" dirty="0" err="1"/>
              <a:t>Момышулы</a:t>
            </a:r>
            <a:r>
              <a:rPr lang="ru-RU" i="1" dirty="0"/>
              <a:t> принадлежит много мудрых </a:t>
            </a:r>
            <a:r>
              <a:rPr lang="ru-RU" i="1" dirty="0" err="1"/>
              <a:t>высказываний,ставших</a:t>
            </a:r>
            <a:r>
              <a:rPr lang="ru-RU" i="1" dirty="0"/>
              <a:t> афоризмом. Выразительно прочитайте их .Как вы её понимаете? Какие чувства и эмоции они вызывают у вас? Какой афоризм вам хотелось бы записать или запомнить</a:t>
            </a:r>
            <a:r>
              <a:rPr lang="ru-RU" i="1" dirty="0" smtClean="0"/>
              <a:t>?</a:t>
            </a:r>
          </a:p>
          <a:p>
            <a:endParaRPr lang="ru-RU" i="1" dirty="0"/>
          </a:p>
          <a:p>
            <a:r>
              <a:rPr lang="ru-RU" dirty="0"/>
              <a:t>"Честь за хлеб не продавай", "Национальное чувство – достойнейшее из чувств", "Любить свой народ не значит ненавидеть другой", "За Родину в огонь </a:t>
            </a:r>
            <a:r>
              <a:rPr lang="ru-RU" dirty="0" smtClean="0"/>
              <a:t>войди </a:t>
            </a:r>
            <a:r>
              <a:rPr lang="ru-RU" dirty="0"/>
              <a:t>- не сгоришь",  </a:t>
            </a:r>
            <a:r>
              <a:rPr lang="ru-RU" dirty="0" smtClean="0"/>
              <a:t>«Справедливость </a:t>
            </a:r>
            <a:r>
              <a:rPr lang="ru-RU" dirty="0"/>
              <a:t>поспешает медленно, но приходит </a:t>
            </a:r>
            <a:r>
              <a:rPr lang="ru-RU" dirty="0" smtClean="0"/>
              <a:t>неизбежно» ; « Не уважающий себя не способен уважать других» ; «Национальная гордость-нерушимый закон для каждого </a:t>
            </a:r>
            <a:r>
              <a:rPr lang="ru-RU" dirty="0" err="1" smtClean="0"/>
              <a:t>человека,это</a:t>
            </a:r>
            <a:r>
              <a:rPr lang="ru-RU" dirty="0" smtClean="0"/>
              <a:t> уважение своей </a:t>
            </a:r>
            <a:r>
              <a:rPr lang="ru-RU" dirty="0" err="1" smtClean="0"/>
              <a:t>нации,гордость</a:t>
            </a:r>
            <a:r>
              <a:rPr lang="ru-RU" dirty="0" smtClean="0"/>
              <a:t> за нее».</a:t>
            </a:r>
            <a:endParaRPr lang="ru-RU" dirty="0"/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9B5203-075D-7245-BB7A-8ADD45EED669}"/>
              </a:ext>
            </a:extLst>
          </p:cNvPr>
          <p:cNvSpPr txBox="1"/>
          <p:nvPr/>
        </p:nvSpPr>
        <p:spPr>
          <a:xfrm>
            <a:off x="1554628" y="316040"/>
            <a:ext cx="546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Практическая часть урока №2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2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70C79A-39A7-8C4D-AD02-52E1B76C67E7}"/>
              </a:ext>
            </a:extLst>
          </p:cNvPr>
          <p:cNvSpPr txBox="1"/>
          <p:nvPr/>
        </p:nvSpPr>
        <p:spPr>
          <a:xfrm>
            <a:off x="3712028" y="250682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 </a:t>
            </a:r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81295B-9BA7-9049-82CC-949AE21A0B94}"/>
              </a:ext>
            </a:extLst>
          </p:cNvPr>
          <p:cNvSpPr txBox="1"/>
          <p:nvPr/>
        </p:nvSpPr>
        <p:spPr>
          <a:xfrm>
            <a:off x="2060582" y="231130"/>
            <a:ext cx="5225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dirty="0" smtClean="0"/>
              <a:t>Примерные ответы</a:t>
            </a:r>
            <a:endParaRPr lang="x-none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299545-F485-6A48-93A3-26FA672A3540}"/>
              </a:ext>
            </a:extLst>
          </p:cNvPr>
          <p:cNvSpPr txBox="1"/>
          <p:nvPr/>
        </p:nvSpPr>
        <p:spPr>
          <a:xfrm>
            <a:off x="3750906" y="185886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B34B55-664A-1B4E-88D6-C9742E2F93C0}"/>
              </a:ext>
            </a:extLst>
          </p:cNvPr>
          <p:cNvSpPr txBox="1"/>
          <p:nvPr/>
        </p:nvSpPr>
        <p:spPr>
          <a:xfrm>
            <a:off x="863871" y="2097964"/>
            <a:ext cx="7160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«За Родину в огонь войди – не сгоришь» говорит о том, что наш народ среди человеческих ценностей выше всего ставит любовь к родной земле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Мне хочется запомнить </a:t>
            </a:r>
            <a:r>
              <a:rPr lang="ru-RU" dirty="0" err="1"/>
              <a:t>афоризм:«Национальная</a:t>
            </a:r>
            <a:r>
              <a:rPr lang="ru-RU" dirty="0"/>
              <a:t> гордость-нерушимый закон для каждого </a:t>
            </a:r>
            <a:r>
              <a:rPr lang="ru-RU" dirty="0" err="1"/>
              <a:t>человека,это</a:t>
            </a:r>
            <a:r>
              <a:rPr lang="ru-RU" dirty="0"/>
              <a:t> уважение своей </a:t>
            </a:r>
            <a:r>
              <a:rPr lang="ru-RU" dirty="0" err="1"/>
              <a:t>нации,гордость</a:t>
            </a:r>
            <a:r>
              <a:rPr lang="ru-RU" dirty="0"/>
              <a:t> за нее»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2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81269" y="388943"/>
            <a:ext cx="2857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Рефлексия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8BC1BA-822E-6747-B097-B37BD53B5A3E}"/>
              </a:ext>
            </a:extLst>
          </p:cNvPr>
          <p:cNvSpPr txBox="1"/>
          <p:nvPr/>
        </p:nvSpPr>
        <p:spPr>
          <a:xfrm>
            <a:off x="330935" y="2247541"/>
            <a:ext cx="3668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Предлагается закончить заданные предложения	</a:t>
            </a:r>
          </a:p>
          <a:p>
            <a:r>
              <a:rPr lang="ru-RU" dirty="0"/>
              <a:t>Я узнал…       </a:t>
            </a:r>
          </a:p>
          <a:p>
            <a:r>
              <a:rPr lang="ru-RU" dirty="0"/>
              <a:t>-У меня получилось…                        </a:t>
            </a:r>
          </a:p>
          <a:p>
            <a:r>
              <a:rPr lang="ru-RU" dirty="0"/>
              <a:t>-Хотел бы…                                  </a:t>
            </a:r>
          </a:p>
          <a:p>
            <a:endParaRPr lang="ru-RU" dirty="0"/>
          </a:p>
          <a:p>
            <a:r>
              <a:rPr lang="ru-RU" dirty="0"/>
              <a:t>Верьте в себя, и у вас всё получится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CD0A0-7218-8949-A2F2-0F541E05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 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FED028-0795-A442-BF70-B4F33FCC2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696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1.Ссылка на </a:t>
            </a:r>
            <a:r>
              <a:rPr lang="ru-RU" dirty="0" err="1"/>
              <a:t>BilimLand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2.Составьте и озвучьте три самых точных и лаконичных характеристики личности и творчества </a:t>
            </a:r>
            <a:r>
              <a:rPr lang="ru-RU" dirty="0" err="1"/>
              <a:t>Б.Момышулы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Например:Б.Момышулы</a:t>
            </a:r>
            <a:r>
              <a:rPr lang="ru-RU" dirty="0"/>
              <a:t> – символ мужества»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8B81E13-24BC-2443-9554-1863BE66F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3.Подготовьте презентацию высказываний </a:t>
            </a:r>
            <a:r>
              <a:rPr lang="ru-RU" dirty="0" err="1"/>
              <a:t>Б.Момышулы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Используйте </a:t>
            </a:r>
            <a:r>
              <a:rPr lang="ru-RU" dirty="0"/>
              <a:t>интернет ресурсы.</a:t>
            </a:r>
          </a:p>
          <a:p>
            <a:pPr marL="0" indent="0">
              <a:buNone/>
            </a:pPr>
            <a:endParaRPr lang="x-none" dirty="0"/>
          </a:p>
        </p:txBody>
      </p:sp>
      <p:pic>
        <p:nvPicPr>
          <p:cNvPr id="6" name="Рисунок 10">
            <a:extLst>
              <a:ext uri="{FF2B5EF4-FFF2-40B4-BE49-F238E27FC236}">
                <a16:creationId xmlns:a16="http://schemas.microsoft.com/office/drawing/2014/main" xmlns="" id="{0E3D8004-FCD2-D741-A8B4-A0662A2FF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525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0A5C6A16-AE66-2D4F-AD45-CBC6D8103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7479" cy="659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1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8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23315" y="1151879"/>
            <a:ext cx="7517721" cy="4394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ЦЕЛЬ УРОКА                                                                   Вы узнаете: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Много интересного                          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-о поэтах и </a:t>
            </a:r>
            <a:r>
              <a:rPr lang="ru-RU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писателях,которые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посвятили свои произведения Великой Отечественной войне;                                                                      -о казахстанских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солдатах «пера и шпаги»;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сможете: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-выразить свое отношение к мудрым </a:t>
            </a:r>
            <a:r>
              <a:rPr lang="ru-RU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высказываниям,афоризмам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 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-подготовить презентацию высказываний </a:t>
            </a:r>
            <a:r>
              <a:rPr lang="ru-RU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Б.Момышулы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и выразить свое отношение к их содержанию;                                                                                    </a:t>
            </a:r>
            <a:endParaRPr lang="ru-RU" sz="2400" b="1" u="sng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8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64062" y="908720"/>
            <a:ext cx="8090068" cy="1910962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kk-KZ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внимание на эпиграф урока: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«В этих записках я хотел поделиться не только опытом ,но и рассказать о собственных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ошибках…»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Б.Момышулы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854737-19D4-8F45-A1B3-26669924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Тематический словарь урока 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D469A0-0377-2A4C-A72A-9B6FE564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жизнь-</a:t>
            </a:r>
            <a:r>
              <a:rPr lang="ru-RU" dirty="0" err="1"/>
              <a:t>өмір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долг-</a:t>
            </a:r>
            <a:r>
              <a:rPr lang="ru-RU" dirty="0" err="1" smtClean="0"/>
              <a:t>парыз</a:t>
            </a:r>
            <a:endParaRPr lang="ru-RU" dirty="0" smtClean="0"/>
          </a:p>
          <a:p>
            <a:r>
              <a:rPr lang="ru-RU" dirty="0" smtClean="0"/>
              <a:t>подвиг-</a:t>
            </a:r>
            <a:r>
              <a:rPr lang="ru-RU" dirty="0" err="1" smtClean="0"/>
              <a:t>ерлік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Отан</a:t>
            </a:r>
            <a:r>
              <a:rPr lang="ru-RU" dirty="0" smtClean="0"/>
              <a:t>-Родина.</a:t>
            </a:r>
            <a:endParaRPr lang="x-none" dirty="0"/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xmlns="" id="{B10651C4-9CE4-904C-AEF5-DB92B8EF88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56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0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145287" y="444913"/>
            <a:ext cx="4291195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altLang="ru-RU" sz="2800" b="1" dirty="0">
                <a:solidFill>
                  <a:schemeClr val="bg1"/>
                </a:solidFill>
                <a:latin typeface="Century Gothic" pitchFamily="34" charset="0"/>
              </a:rPr>
              <a:t>Просмотри и подумай</a:t>
            </a:r>
            <a:endParaRPr lang="ru-RU" altLang="ru-RU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7" y="1000305"/>
            <a:ext cx="3451156" cy="55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89851"/>
            <a:ext cx="3876237" cy="55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495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0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57472" y="414881"/>
            <a:ext cx="2717239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и ответь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00A542-F69C-DE46-955A-1250DD56F043}"/>
              </a:ext>
            </a:extLst>
          </p:cNvPr>
          <p:cNvSpPr txBox="1"/>
          <p:nvPr/>
        </p:nvSpPr>
        <p:spPr>
          <a:xfrm>
            <a:off x="0" y="1313141"/>
            <a:ext cx="37135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500" b="1" i="1" u="sng" dirty="0"/>
              <a:t>Вопросы: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A33958-E659-2049-B5AE-05A961AD9DDA}"/>
              </a:ext>
            </a:extLst>
          </p:cNvPr>
          <p:cNvSpPr txBox="1"/>
          <p:nvPr/>
        </p:nvSpPr>
        <p:spPr>
          <a:xfrm>
            <a:off x="-28333" y="2211202"/>
            <a:ext cx="5404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400" dirty="0" smtClean="0"/>
              <a:t>1.Кого </a:t>
            </a:r>
            <a:r>
              <a:rPr lang="ru-RU" sz="2400" dirty="0"/>
              <a:t>вы видите на картинках?</a:t>
            </a:r>
          </a:p>
          <a:p>
            <a:r>
              <a:rPr lang="ru-RU" sz="2400" dirty="0"/>
              <a:t>2</a:t>
            </a:r>
            <a:r>
              <a:rPr lang="ru-RU" sz="2400" dirty="0" smtClean="0"/>
              <a:t>.Где </a:t>
            </a:r>
            <a:r>
              <a:rPr lang="ru-RU" sz="2400" dirty="0"/>
              <a:t>родился воин?                                                     3.Каким человеком был наш герой?                                      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6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819633-5986-0145-9ED2-28A0A199E802}"/>
              </a:ext>
            </a:extLst>
          </p:cNvPr>
          <p:cNvSpPr txBox="1"/>
          <p:nvPr/>
        </p:nvSpPr>
        <p:spPr>
          <a:xfrm>
            <a:off x="-1510716" y="255292"/>
            <a:ext cx="710857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 algn="r"/>
            <a:r>
              <a:rPr lang="ru-RU" sz="4400" dirty="0"/>
              <a:t>Примерные ответы</a:t>
            </a:r>
            <a:endParaRPr lang="x-none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380D87-745C-7849-853F-E5DD809BA795}"/>
              </a:ext>
            </a:extLst>
          </p:cNvPr>
          <p:cNvSpPr txBox="1"/>
          <p:nvPr/>
        </p:nvSpPr>
        <p:spPr>
          <a:xfrm>
            <a:off x="3064069" y="188478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BB2D21-92D9-C24A-9AF6-70F39076D4A7}"/>
              </a:ext>
            </a:extLst>
          </p:cNvPr>
          <p:cNvSpPr txBox="1"/>
          <p:nvPr/>
        </p:nvSpPr>
        <p:spPr>
          <a:xfrm>
            <a:off x="3064069" y="188478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94D2D3-74AC-8C40-B878-2103FD73C6FC}"/>
              </a:ext>
            </a:extLst>
          </p:cNvPr>
          <p:cNvSpPr txBox="1"/>
          <p:nvPr/>
        </p:nvSpPr>
        <p:spPr>
          <a:xfrm>
            <a:off x="300004" y="2199851"/>
            <a:ext cx="5842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1.Советский </a:t>
            </a:r>
            <a:r>
              <a:rPr lang="ru-RU" sz="2400" dirty="0"/>
              <a:t>офицер, участник Великой Отечественной войны, Герой Советского </a:t>
            </a:r>
            <a:r>
              <a:rPr lang="ru-RU" sz="2400" dirty="0" err="1" smtClean="0"/>
              <a:t>Союза,панфиловец-Б.Момышулы</a:t>
            </a:r>
            <a:endParaRPr lang="x-none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4125BF-1087-5241-AF6F-7764BE6B10CC}"/>
              </a:ext>
            </a:extLst>
          </p:cNvPr>
          <p:cNvSpPr txBox="1"/>
          <p:nvPr/>
        </p:nvSpPr>
        <p:spPr>
          <a:xfrm>
            <a:off x="300004" y="3347825"/>
            <a:ext cx="526142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2.Б</a:t>
            </a:r>
            <a:r>
              <a:rPr lang="ru-RU" sz="2400" dirty="0"/>
              <a:t>. </a:t>
            </a:r>
            <a:r>
              <a:rPr lang="ru-RU" sz="2400" dirty="0" err="1"/>
              <a:t>Момышулы</a:t>
            </a:r>
            <a:r>
              <a:rPr lang="ru-RU" sz="2400" dirty="0"/>
              <a:t> родился в ауле </a:t>
            </a:r>
            <a:r>
              <a:rPr lang="ru-RU" sz="2400" dirty="0" err="1"/>
              <a:t>Колбастау</a:t>
            </a:r>
            <a:r>
              <a:rPr lang="ru-RU" sz="2400" dirty="0"/>
              <a:t> </a:t>
            </a:r>
            <a:r>
              <a:rPr lang="ru-RU" sz="2400" dirty="0" err="1"/>
              <a:t>Жамбылской</a:t>
            </a:r>
            <a:r>
              <a:rPr lang="ru-RU" sz="2400" dirty="0"/>
              <a:t> </a:t>
            </a:r>
            <a:r>
              <a:rPr lang="ru-RU" sz="2400" dirty="0" smtClean="0"/>
              <a:t>области в </a:t>
            </a:r>
            <a:r>
              <a:rPr lang="ru-RU" sz="2400" dirty="0"/>
              <a:t>1910 году. </a:t>
            </a:r>
            <a:endParaRPr lang="ru-RU" sz="2400" dirty="0" smtClean="0"/>
          </a:p>
          <a:p>
            <a:r>
              <a:rPr lang="ru-RU" sz="2400" dirty="0"/>
              <a:t>3. Наш герой был </a:t>
            </a:r>
            <a:r>
              <a:rPr lang="ru-RU" sz="2400" dirty="0" err="1"/>
              <a:t>сильным,смелым,отважным,храбрым</a:t>
            </a:r>
            <a:r>
              <a:rPr lang="ru-RU" sz="2400" dirty="0"/>
              <a:t> человеком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6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3736091" y="414881"/>
            <a:ext cx="1760054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Century Gothic" pitchFamily="34" charset="0"/>
              </a:rPr>
              <a:t>Задание 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472" y="175301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Учимся применять правило.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05273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Простой союз "если" используется в сложноподчиненных предложениях и связывает главную часть с придаточной.</a:t>
            </a:r>
          </a:p>
          <a:p>
            <a:endParaRPr lang="ru-RU" dirty="0"/>
          </a:p>
          <a:p>
            <a:r>
              <a:rPr lang="ru-RU" dirty="0"/>
              <a:t>Придаточное предложение в этом случае является придаточным обстоятельственным (придаточным условия).</a:t>
            </a:r>
          </a:p>
          <a:p>
            <a:endParaRPr lang="ru-RU" dirty="0"/>
          </a:p>
          <a:p>
            <a:r>
              <a:rPr lang="ru-RU" dirty="0"/>
              <a:t>Примеры:</a:t>
            </a:r>
          </a:p>
          <a:p>
            <a:endParaRPr lang="ru-RU" dirty="0"/>
          </a:p>
          <a:p>
            <a:r>
              <a:rPr lang="ru-RU" dirty="0"/>
              <a:t>1) Я тебе обязательно напомню, если ты забудешь.</a:t>
            </a:r>
          </a:p>
          <a:p>
            <a:endParaRPr lang="ru-RU" dirty="0"/>
          </a:p>
          <a:p>
            <a:r>
              <a:rPr lang="ru-RU" dirty="0"/>
              <a:t>2) Если у тебя будут какие-то затруднения, я с удовольствием помогу.</a:t>
            </a:r>
          </a:p>
          <a:p>
            <a:endParaRPr lang="ru-RU" dirty="0"/>
          </a:p>
          <a:p>
            <a:r>
              <a:rPr lang="ru-RU" dirty="0"/>
              <a:t>3) Мы посетим этот магазин, если у нас будет время.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08520" y="-21885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6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104353" y="260648"/>
            <a:ext cx="3024887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 задание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797" y="1465287"/>
            <a:ext cx="66680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Найдите и выпишите из прочитанных отрывков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повести </a:t>
            </a:r>
            <a:r>
              <a:rPr lang="ru-RU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Б.Момышулы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«За нами- Москва», сложные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предложения с союзом </a:t>
            </a:r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если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718</Words>
  <Application>Microsoft Office PowerPoint</Application>
  <PresentationFormat>Экран (4:3)</PresentationFormat>
  <Paragraphs>92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Тематический словарь урока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Нурсана</cp:lastModifiedBy>
  <cp:revision>52</cp:revision>
  <dcterms:created xsi:type="dcterms:W3CDTF">2020-07-18T05:19:20Z</dcterms:created>
  <dcterms:modified xsi:type="dcterms:W3CDTF">2021-03-01T15:24:09Z</dcterms:modified>
</cp:coreProperties>
</file>