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7" r:id="rId3"/>
    <p:sldId id="258" r:id="rId4"/>
    <p:sldId id="259" r:id="rId5"/>
    <p:sldId id="260" r:id="rId6"/>
    <p:sldId id="261" r:id="rId7"/>
    <p:sldId id="262" r:id="rId8"/>
    <p:sldId id="263" r:id="rId9"/>
    <p:sldId id="268" r:id="rId10"/>
    <p:sldId id="269" r:id="rId11"/>
    <p:sldId id="270"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04.04.2020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04.04.2020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04.04.2020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04.04.2020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04.04.2020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04.04.2020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04.04.2020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04.04.2020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Подзаголовок 2"/>
          <p:cNvSpPr>
            <a:spLocks noGrp="1"/>
          </p:cNvSpPr>
          <p:nvPr>
            <p:ph type="subTitle" idx="1"/>
          </p:nvPr>
        </p:nvSpPr>
        <p:spPr>
          <a:xfrm>
            <a:off x="417512" y="1287463"/>
            <a:ext cx="8813800" cy="1276350"/>
          </a:xfrm>
        </p:spPr>
        <p:txBody>
          <a:bodyPr>
            <a:normAutofit/>
          </a:bodyPr>
          <a:lstStyle/>
          <a:p>
            <a:r>
              <a:rPr lang="kk-KZ" sz="4800" b="1" dirty="0">
                <a:solidFill>
                  <a:srgbClr val="FF0000"/>
                </a:solidFill>
              </a:rPr>
              <a:t>Алгоритмді  құру </a:t>
            </a:r>
            <a:endParaRPr lang="ru-RU" sz="4800" b="1" dirty="0" smtClean="0">
              <a:solidFill>
                <a:srgbClr val="FF0000"/>
              </a:solidFill>
            </a:endParaRPr>
          </a:p>
        </p:txBody>
      </p:sp>
      <p:sp>
        <p:nvSpPr>
          <p:cNvPr id="2051" name="Подзаголовок 2"/>
          <p:cNvSpPr txBox="1">
            <a:spLocks/>
          </p:cNvSpPr>
          <p:nvPr/>
        </p:nvSpPr>
        <p:spPr bwMode="auto">
          <a:xfrm>
            <a:off x="755650" y="4510088"/>
            <a:ext cx="81375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cs typeface="Times New Roman" pitchFamily="18" charset="0"/>
              </a:defRPr>
            </a:lvl1pPr>
            <a:lvl2pPr marL="742950" indent="-285750" eaLnBrk="0" hangingPunct="0">
              <a:defRPr>
                <a:solidFill>
                  <a:schemeClr val="tx1"/>
                </a:solidFill>
                <a:latin typeface="Times New Roman" pitchFamily="18" charset="0"/>
                <a:cs typeface="Times New Roman" pitchFamily="18" charset="0"/>
              </a:defRPr>
            </a:lvl2pPr>
            <a:lvl3pPr marL="1143000" indent="-228600" eaLnBrk="0" hangingPunct="0">
              <a:defRPr>
                <a:solidFill>
                  <a:schemeClr val="tx1"/>
                </a:solidFill>
                <a:latin typeface="Times New Roman" pitchFamily="18" charset="0"/>
                <a:cs typeface="Times New Roman" pitchFamily="18" charset="0"/>
              </a:defRPr>
            </a:lvl3pPr>
            <a:lvl4pPr marL="1600200" indent="-228600" eaLnBrk="0" hangingPunct="0">
              <a:defRPr>
                <a:solidFill>
                  <a:schemeClr val="tx1"/>
                </a:solidFill>
                <a:latin typeface="Times New Roman" pitchFamily="18" charset="0"/>
                <a:cs typeface="Times New Roman" pitchFamily="18" charset="0"/>
              </a:defRPr>
            </a:lvl4pPr>
            <a:lvl5pPr marL="2057400" indent="-228600" eaLnBrk="0" hangingPunct="0">
              <a:defRPr>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cs typeface="Times New Roman" pitchFamily="18" charset="0"/>
              </a:defRPr>
            </a:lvl9pPr>
          </a:lstStyle>
          <a:p>
            <a:pPr algn="ctr" eaLnBrk="1" hangingPunct="1">
              <a:spcBef>
                <a:spcPct val="20000"/>
              </a:spcBef>
              <a:buFont typeface="Arial" charset="0"/>
              <a:buNone/>
            </a:pPr>
            <a:endParaRPr lang="ru-RU" altLang="ru-RU" sz="2400">
              <a:latin typeface="Calibri" pitchFamily="34" charset="0"/>
            </a:endParaRPr>
          </a:p>
        </p:txBody>
      </p:sp>
      <p:sp>
        <p:nvSpPr>
          <p:cNvPr id="2052" name="TextBox 1"/>
          <p:cNvSpPr txBox="1">
            <a:spLocks noChangeArrowheads="1"/>
          </p:cNvSpPr>
          <p:nvPr/>
        </p:nvSpPr>
        <p:spPr bwMode="auto">
          <a:xfrm>
            <a:off x="3255963" y="333375"/>
            <a:ext cx="2560637"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cs typeface="Times New Roman" pitchFamily="18" charset="0"/>
              </a:defRPr>
            </a:lvl1pPr>
            <a:lvl2pPr marL="742950" indent="-285750" eaLnBrk="0" hangingPunct="0">
              <a:defRPr>
                <a:solidFill>
                  <a:schemeClr val="tx1"/>
                </a:solidFill>
                <a:latin typeface="Times New Roman" pitchFamily="18" charset="0"/>
                <a:cs typeface="Times New Roman" pitchFamily="18" charset="0"/>
              </a:defRPr>
            </a:lvl2pPr>
            <a:lvl3pPr marL="1143000" indent="-228600" eaLnBrk="0" hangingPunct="0">
              <a:defRPr>
                <a:solidFill>
                  <a:schemeClr val="tx1"/>
                </a:solidFill>
                <a:latin typeface="Times New Roman" pitchFamily="18" charset="0"/>
                <a:cs typeface="Times New Roman" pitchFamily="18" charset="0"/>
              </a:defRPr>
            </a:lvl3pPr>
            <a:lvl4pPr marL="1600200" indent="-228600" eaLnBrk="0" hangingPunct="0">
              <a:defRPr>
                <a:solidFill>
                  <a:schemeClr val="tx1"/>
                </a:solidFill>
                <a:latin typeface="Times New Roman" pitchFamily="18" charset="0"/>
                <a:cs typeface="Times New Roman" pitchFamily="18" charset="0"/>
              </a:defRPr>
            </a:lvl4pPr>
            <a:lvl5pPr marL="2057400" indent="-228600" eaLnBrk="0" hangingPunct="0">
              <a:defRPr>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cs typeface="Times New Roman" pitchFamily="18" charset="0"/>
              </a:defRPr>
            </a:lvl9pPr>
          </a:lstStyle>
          <a:p>
            <a:pPr algn="ctr" eaLnBrk="1" hangingPunct="1"/>
            <a:r>
              <a:rPr lang="kk-KZ" sz="2800" b="1" dirty="0">
                <a:solidFill>
                  <a:srgbClr val="002060"/>
                </a:solidFill>
              </a:rPr>
              <a:t>Информатика </a:t>
            </a:r>
          </a:p>
          <a:p>
            <a:pPr algn="ctr" eaLnBrk="1" hangingPunct="1"/>
            <a:r>
              <a:rPr lang="kk-KZ" sz="2800" b="1" dirty="0" smtClean="0">
                <a:solidFill>
                  <a:srgbClr val="002060"/>
                </a:solidFill>
              </a:rPr>
              <a:t>8 </a:t>
            </a:r>
            <a:r>
              <a:rPr lang="kk-KZ" sz="2800" b="1" dirty="0">
                <a:solidFill>
                  <a:srgbClr val="002060"/>
                </a:solidFill>
              </a:rPr>
              <a:t>сынып</a:t>
            </a:r>
            <a:endParaRPr lang="ru-RU" sz="2800" b="1" dirty="0">
              <a:solidFill>
                <a:srgbClr val="002060"/>
              </a:solidFill>
            </a:endParaRPr>
          </a:p>
        </p:txBody>
      </p:sp>
      <p:sp>
        <p:nvSpPr>
          <p:cNvPr id="9" name="Заголовок 1"/>
          <p:cNvSpPr txBox="1">
            <a:spLocks/>
          </p:cNvSpPr>
          <p:nvPr/>
        </p:nvSpPr>
        <p:spPr bwMode="auto">
          <a:xfrm>
            <a:off x="1352550" y="2204864"/>
            <a:ext cx="4464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l" rtl="0" eaLnBrk="1" latinLnBrk="0" hangingPunct="1">
              <a:spcBef>
                <a:spcPct val="0"/>
              </a:spcBef>
              <a:buNone/>
              <a:defRPr kumimoji="0" sz="3200" kern="1200">
                <a:solidFill>
                  <a:schemeClr val="tx1"/>
                </a:solidFill>
                <a:effectLst>
                  <a:outerShdw blurRad="50000" dist="30000" dir="5400000" algn="tl" rotWithShape="0">
                    <a:srgbClr val="000000">
                      <a:alpha val="30000"/>
                    </a:srgbClr>
                  </a:outerShdw>
                </a:effectLst>
                <a:latin typeface="Calibri" pitchFamily="34" charset="0"/>
                <a:ea typeface="+mj-ea"/>
                <a:cs typeface="+mj-cs"/>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extLst/>
          </a:lstStyle>
          <a:p>
            <a:pPr algn="ctr">
              <a:defRPr/>
            </a:pPr>
            <a:r>
              <a:rPr lang="ru-RU" altLang="ru-RU" sz="4000" b="1" dirty="0" err="1" smtClean="0">
                <a:solidFill>
                  <a:srgbClr val="C00000"/>
                </a:solidFill>
                <a:latin typeface="Times New Roman" pitchFamily="18" charset="0"/>
              </a:rPr>
              <a:t>Оқу</a:t>
            </a:r>
            <a:r>
              <a:rPr lang="ru-RU" altLang="ru-RU" sz="4000" b="1" dirty="0" smtClean="0">
                <a:solidFill>
                  <a:srgbClr val="C00000"/>
                </a:solidFill>
                <a:latin typeface="Times New Roman" pitchFamily="18" charset="0"/>
              </a:rPr>
              <a:t> </a:t>
            </a:r>
            <a:r>
              <a:rPr lang="ru-RU" altLang="ru-RU" sz="4000" b="1" dirty="0" err="1" smtClean="0">
                <a:solidFill>
                  <a:srgbClr val="C00000"/>
                </a:solidFill>
                <a:latin typeface="Times New Roman" pitchFamily="18" charset="0"/>
              </a:rPr>
              <a:t>мақсаттары</a:t>
            </a:r>
            <a:r>
              <a:rPr lang="ru-RU" altLang="ru-RU" sz="4000" b="1" dirty="0" smtClean="0">
                <a:solidFill>
                  <a:srgbClr val="C00000"/>
                </a:solidFill>
                <a:latin typeface="Times New Roman" pitchFamily="18" charset="0"/>
              </a:rPr>
              <a:t>:</a:t>
            </a:r>
            <a:endParaRPr lang="ru-RU" altLang="ru-RU" sz="4000" b="1" dirty="0">
              <a:solidFill>
                <a:srgbClr val="C00000"/>
              </a:solidFill>
              <a:latin typeface="Times New Roman" pitchFamily="18" charset="0"/>
            </a:endParaRPr>
          </a:p>
        </p:txBody>
      </p:sp>
      <p:sp>
        <p:nvSpPr>
          <p:cNvPr id="2" name="Прямоугольник 1"/>
          <p:cNvSpPr/>
          <p:nvPr/>
        </p:nvSpPr>
        <p:spPr>
          <a:xfrm>
            <a:off x="395537" y="3212976"/>
            <a:ext cx="8497638" cy="3539430"/>
          </a:xfrm>
          <a:prstGeom prst="rect">
            <a:avLst/>
          </a:prstGeom>
        </p:spPr>
        <p:txBody>
          <a:bodyPr wrap="square">
            <a:spAutoFit/>
          </a:bodyPr>
          <a:lstStyle/>
          <a:p>
            <a:pPr marL="285750" indent="-285750">
              <a:buFont typeface="Wingdings" pitchFamily="2" charset="2"/>
              <a:buChar char="Ø"/>
            </a:pPr>
            <a:r>
              <a:rPr lang="kk-KZ" sz="3200" dirty="0"/>
              <a:t> алгоритмнің  өрнектелу жолдарын салыстыра  отырып, блок-схема құру және алгоритмдік тілде жазу. </a:t>
            </a:r>
            <a:endParaRPr lang="ru-RU" sz="3200" dirty="0"/>
          </a:p>
          <a:p>
            <a:pPr marL="285750" indent="-285750">
              <a:buFont typeface="Wingdings" pitchFamily="2" charset="2"/>
              <a:buChar char="Ø"/>
            </a:pPr>
            <a:r>
              <a:rPr lang="kk-KZ" sz="3200" dirty="0"/>
              <a:t> «алгоритм» ұғымын талдау және оның қасиеттеріне мысал келтіру, қарапайым алгоритмдерді құру дағдысын қалыптастыру.</a:t>
            </a:r>
            <a:endParaRPr lang="ru-RU" sz="3200" dirty="0"/>
          </a:p>
          <a:p>
            <a:endParaRPr lang="ru-RU" sz="3200" dirty="0"/>
          </a:p>
        </p:txBody>
      </p:sp>
    </p:spTree>
    <p:extLst>
      <p:ext uri="{BB962C8B-B14F-4D97-AF65-F5344CB8AC3E}">
        <p14:creationId xmlns:p14="http://schemas.microsoft.com/office/powerpoint/2010/main" val="35019015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2494" t="35227" r="21132" b="24405"/>
          <a:stretch/>
        </p:blipFill>
        <p:spPr bwMode="auto">
          <a:xfrm>
            <a:off x="323528" y="116632"/>
            <a:ext cx="8636000" cy="61206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Прямоугольник 4"/>
          <p:cNvSpPr/>
          <p:nvPr/>
        </p:nvSpPr>
        <p:spPr>
          <a:xfrm>
            <a:off x="7308304" y="5273672"/>
            <a:ext cx="1618487" cy="1102432"/>
          </a:xfrm>
          <a:prstGeom prst="rect">
            <a:avLst/>
          </a:prstGeom>
          <a:ln w="76200"/>
        </p:spPr>
        <p:style>
          <a:lnRef idx="2">
            <a:schemeClr val="accent2"/>
          </a:lnRef>
          <a:fillRef idx="1">
            <a:schemeClr val="lt1"/>
          </a:fillRef>
          <a:effectRef idx="0">
            <a:schemeClr val="accent2"/>
          </a:effectRef>
          <a:fontRef idx="minor">
            <a:schemeClr val="dk1"/>
          </a:fontRef>
        </p:style>
        <p:txBody>
          <a:bodyPr rtlCol="0" anchor="ctr"/>
          <a:lstStyle/>
          <a:p>
            <a:pPr algn="ctr"/>
            <a:endParaRPr lang="kk-KZ" sz="3200" b="1" dirty="0" smtClean="0">
              <a:solidFill>
                <a:srgbClr val="FF0000"/>
              </a:solidFill>
            </a:endParaRPr>
          </a:p>
          <a:p>
            <a:pPr algn="ctr"/>
            <a:r>
              <a:rPr lang="kk-KZ" sz="3200" b="1" dirty="0" smtClean="0">
                <a:solidFill>
                  <a:srgbClr val="FF0000"/>
                </a:solidFill>
              </a:rPr>
              <a:t>Оқулық</a:t>
            </a:r>
          </a:p>
          <a:p>
            <a:pPr algn="ctr"/>
            <a:r>
              <a:rPr lang="kk-KZ" sz="3200" b="1" dirty="0" smtClean="0">
                <a:solidFill>
                  <a:srgbClr val="0000CC"/>
                </a:solidFill>
              </a:rPr>
              <a:t>145 </a:t>
            </a:r>
            <a:r>
              <a:rPr lang="kk-KZ" sz="3200" b="1" dirty="0">
                <a:solidFill>
                  <a:srgbClr val="0000CC"/>
                </a:solidFill>
              </a:rPr>
              <a:t>бет</a:t>
            </a:r>
            <a:endParaRPr lang="ru-RU" sz="3200" b="1" dirty="0">
              <a:solidFill>
                <a:srgbClr val="0000CC"/>
              </a:solidFill>
            </a:endParaRPr>
          </a:p>
          <a:p>
            <a:pPr algn="ctr"/>
            <a:endParaRPr lang="ru-RU" sz="1600" dirty="0"/>
          </a:p>
        </p:txBody>
      </p:sp>
    </p:spTree>
    <p:extLst>
      <p:ext uri="{BB962C8B-B14F-4D97-AF65-F5344CB8AC3E}">
        <p14:creationId xmlns:p14="http://schemas.microsoft.com/office/powerpoint/2010/main" val="4051613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3387" t="16287" r="56602" b="16469"/>
          <a:stretch/>
        </p:blipFill>
        <p:spPr bwMode="auto">
          <a:xfrm>
            <a:off x="271736" y="250859"/>
            <a:ext cx="4320480" cy="5760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4572000" y="116632"/>
            <a:ext cx="4464496" cy="5863144"/>
          </a:xfrm>
          <a:prstGeom prst="rect">
            <a:avLst/>
          </a:prstGeom>
        </p:spPr>
        <p:txBody>
          <a:bodyPr wrap="square">
            <a:spAutoFit/>
          </a:bodyPr>
          <a:lstStyle/>
          <a:p>
            <a:r>
              <a:rPr lang="ru-RU" sz="2500" dirty="0" err="1"/>
              <a:t>Есептің</a:t>
            </a:r>
            <a:r>
              <a:rPr lang="ru-RU" sz="2500" dirty="0"/>
              <a:t> программа </a:t>
            </a:r>
            <a:r>
              <a:rPr lang="ru-RU" sz="2500" dirty="0" err="1"/>
              <a:t>кодын</a:t>
            </a:r>
            <a:r>
              <a:rPr lang="ru-RU" sz="2500" dirty="0"/>
              <a:t> </a:t>
            </a:r>
            <a:r>
              <a:rPr lang="ru-RU" sz="2500" dirty="0" err="1"/>
              <a:t>жазуда</a:t>
            </a:r>
            <a:r>
              <a:rPr lang="ru-RU" sz="2500" dirty="0"/>
              <a:t> </a:t>
            </a:r>
            <a:r>
              <a:rPr lang="ru-RU" sz="2500" dirty="0" err="1">
                <a:solidFill>
                  <a:srgbClr val="0000CC"/>
                </a:solidFill>
              </a:rPr>
              <a:t>үш</a:t>
            </a:r>
            <a:r>
              <a:rPr lang="ru-RU" sz="2500" dirty="0"/>
              <a:t> </a:t>
            </a:r>
            <a:r>
              <a:rPr lang="ru-RU" sz="2500" dirty="0" err="1"/>
              <a:t>алгоритмді</a:t>
            </a:r>
            <a:r>
              <a:rPr lang="ru-RU" sz="2500" dirty="0"/>
              <a:t> </a:t>
            </a:r>
            <a:r>
              <a:rPr lang="ru-RU" sz="2500" dirty="0" err="1"/>
              <a:t>қолдандық</a:t>
            </a:r>
            <a:r>
              <a:rPr lang="ru-RU" sz="2500" dirty="0"/>
              <a:t>. </a:t>
            </a:r>
            <a:r>
              <a:rPr lang="ru-RU" sz="2500" dirty="0" err="1"/>
              <a:t>Есептегі</a:t>
            </a:r>
            <a:r>
              <a:rPr lang="ru-RU" sz="2500" dirty="0"/>
              <a:t> </a:t>
            </a:r>
            <a:r>
              <a:rPr lang="ru-RU" sz="2500" dirty="0" err="1"/>
              <a:t>әрбір</a:t>
            </a:r>
            <a:r>
              <a:rPr lang="ru-RU" sz="2500" dirty="0"/>
              <a:t> </a:t>
            </a:r>
            <a:r>
              <a:rPr lang="ru-RU" sz="2500" dirty="0" err="1"/>
              <a:t>тапсырмаға</a:t>
            </a:r>
            <a:r>
              <a:rPr lang="ru-RU" sz="2500" dirty="0"/>
              <a:t> </a:t>
            </a:r>
            <a:r>
              <a:rPr lang="ru-RU" sz="2500" dirty="0" err="1"/>
              <a:t>жеке</a:t>
            </a:r>
            <a:r>
              <a:rPr lang="ru-RU" sz="2500" dirty="0"/>
              <a:t> </a:t>
            </a:r>
            <a:r>
              <a:rPr lang="ru-RU" sz="2500" dirty="0" err="1"/>
              <a:t>циклдер</a:t>
            </a:r>
            <a:r>
              <a:rPr lang="ru-RU" sz="2500" dirty="0"/>
              <a:t> </a:t>
            </a:r>
            <a:r>
              <a:rPr lang="ru-RU" sz="2500" dirty="0" err="1"/>
              <a:t>қолданбай</a:t>
            </a:r>
            <a:r>
              <a:rPr lang="ru-RU" sz="2500" dirty="0"/>
              <a:t>, </a:t>
            </a:r>
            <a:r>
              <a:rPr lang="ru-RU" sz="2500" dirty="0" err="1"/>
              <a:t>барлығын</a:t>
            </a:r>
            <a:r>
              <a:rPr lang="ru-RU" sz="2500" dirty="0"/>
              <a:t> </a:t>
            </a:r>
            <a:r>
              <a:rPr lang="ru-RU" sz="2500" dirty="0" err="1"/>
              <a:t>бір</a:t>
            </a:r>
            <a:r>
              <a:rPr lang="ru-RU" sz="2500" dirty="0"/>
              <a:t> цикл </a:t>
            </a:r>
            <a:r>
              <a:rPr lang="ru-RU" sz="2500" dirty="0" err="1"/>
              <a:t>денесінде</a:t>
            </a:r>
            <a:r>
              <a:rPr lang="ru-RU" sz="2500" dirty="0"/>
              <a:t> </a:t>
            </a:r>
            <a:r>
              <a:rPr lang="ru-RU" sz="2500" dirty="0" err="1"/>
              <a:t>орындаған</a:t>
            </a:r>
            <a:r>
              <a:rPr lang="ru-RU" sz="2500" dirty="0"/>
              <a:t> </a:t>
            </a:r>
            <a:r>
              <a:rPr lang="ru-RU" sz="2500" dirty="0" err="1"/>
              <a:t>дұрыс</a:t>
            </a:r>
            <a:r>
              <a:rPr lang="ru-RU" sz="2500" dirty="0"/>
              <a:t>. </a:t>
            </a:r>
            <a:r>
              <a:rPr lang="ru-RU" sz="2500" dirty="0" err="1"/>
              <a:t>Бұлай</a:t>
            </a:r>
            <a:r>
              <a:rPr lang="ru-RU" sz="2500" dirty="0"/>
              <a:t> </a:t>
            </a:r>
            <a:r>
              <a:rPr lang="ru-RU" sz="2500" dirty="0" err="1"/>
              <a:t>жасау</a:t>
            </a:r>
            <a:r>
              <a:rPr lang="ru-RU" sz="2500" dirty="0"/>
              <a:t> программа </a:t>
            </a:r>
            <a:r>
              <a:rPr lang="ru-RU" sz="2500" dirty="0" err="1"/>
              <a:t>жұмысында</a:t>
            </a:r>
            <a:r>
              <a:rPr lang="ru-RU" sz="2500" dirty="0"/>
              <a:t> </a:t>
            </a:r>
            <a:r>
              <a:rPr lang="ru-RU" sz="2500" dirty="0" err="1"/>
              <a:t>уақытты</a:t>
            </a:r>
            <a:r>
              <a:rPr lang="ru-RU" sz="2500" dirty="0"/>
              <a:t> </a:t>
            </a:r>
            <a:r>
              <a:rPr lang="ru-RU" sz="2500" dirty="0" err="1"/>
              <a:t>үнемдеуге</a:t>
            </a:r>
            <a:r>
              <a:rPr lang="ru-RU" sz="2500" dirty="0"/>
              <a:t> </a:t>
            </a:r>
            <a:r>
              <a:rPr lang="ru-RU" sz="2500" dirty="0" err="1"/>
              <a:t>көмектеседі</a:t>
            </a:r>
            <a:r>
              <a:rPr lang="ru-RU" sz="2500" dirty="0"/>
              <a:t>.</a:t>
            </a:r>
            <a:br>
              <a:rPr lang="ru-RU" sz="2500" dirty="0"/>
            </a:br>
            <a:r>
              <a:rPr lang="ru-RU" sz="2500" dirty="0"/>
              <a:t>​</a:t>
            </a:r>
            <a:r>
              <a:rPr lang="en-US" sz="2500" b="1" dirty="0">
                <a:solidFill>
                  <a:srgbClr val="0000CC"/>
                </a:solidFill>
              </a:rPr>
              <a:t>write(s/n:0:2)</a:t>
            </a:r>
            <a:r>
              <a:rPr lang="en-US" sz="2500" dirty="0"/>
              <a:t> </a:t>
            </a:r>
            <a:r>
              <a:rPr lang="ru-RU" sz="2500" dirty="0" err="1"/>
              <a:t>қатарында</a:t>
            </a:r>
            <a:r>
              <a:rPr lang="ru-RU" sz="2500" dirty="0"/>
              <a:t> </a:t>
            </a:r>
            <a:r>
              <a:rPr lang="ru-RU" sz="2500" b="1" dirty="0"/>
              <a:t>0:2</a:t>
            </a:r>
            <a:r>
              <a:rPr lang="ru-RU" sz="2500" dirty="0"/>
              <a:t> </a:t>
            </a:r>
            <a:r>
              <a:rPr lang="ru-RU" sz="2500" dirty="0" err="1"/>
              <a:t>жазбасы</a:t>
            </a:r>
            <a:r>
              <a:rPr lang="ru-RU" sz="2500" dirty="0"/>
              <a:t> </a:t>
            </a:r>
            <a:r>
              <a:rPr lang="ru-RU" sz="2500" dirty="0" err="1"/>
              <a:t>бөлшек</a:t>
            </a:r>
            <a:r>
              <a:rPr lang="ru-RU" sz="2500" dirty="0"/>
              <a:t> </a:t>
            </a:r>
            <a:r>
              <a:rPr lang="ru-RU" sz="2500" dirty="0" err="1"/>
              <a:t>санды</a:t>
            </a:r>
            <a:r>
              <a:rPr lang="ru-RU" sz="2500" dirty="0"/>
              <a:t> 0,01 </a:t>
            </a:r>
            <a:r>
              <a:rPr lang="ru-RU" sz="2500" dirty="0" err="1"/>
              <a:t>дәлдікпен</a:t>
            </a:r>
            <a:r>
              <a:rPr lang="ru-RU" sz="2500" dirty="0"/>
              <a:t> </a:t>
            </a:r>
            <a:r>
              <a:rPr lang="ru-RU" sz="2500" dirty="0" err="1"/>
              <a:t>экранға</a:t>
            </a:r>
            <a:r>
              <a:rPr lang="ru-RU" sz="2500" dirty="0"/>
              <a:t> </a:t>
            </a:r>
            <a:r>
              <a:rPr lang="ru-RU" sz="2500" dirty="0" err="1"/>
              <a:t>шығарады</a:t>
            </a:r>
            <a:r>
              <a:rPr lang="ru-RU" sz="2500" dirty="0"/>
              <a:t>. </a:t>
            </a:r>
            <a:r>
              <a:rPr lang="ru-RU" sz="2500" dirty="0" err="1"/>
              <a:t>Егер</a:t>
            </a:r>
            <a:r>
              <a:rPr lang="ru-RU" sz="2500" dirty="0"/>
              <a:t> </a:t>
            </a:r>
            <a:r>
              <a:rPr lang="en-US" sz="2500" b="1" dirty="0"/>
              <a:t>s/n</a:t>
            </a:r>
            <a:r>
              <a:rPr lang="en-US" sz="2500" dirty="0"/>
              <a:t> </a:t>
            </a:r>
            <a:r>
              <a:rPr lang="ru-RU" sz="2500" dirty="0" err="1"/>
              <a:t>мәні</a:t>
            </a:r>
            <a:r>
              <a:rPr lang="ru-RU" sz="2500" dirty="0"/>
              <a:t> 4.45252256855 </a:t>
            </a:r>
            <a:r>
              <a:rPr lang="ru-RU" sz="2500" dirty="0" err="1"/>
              <a:t>тең</a:t>
            </a:r>
            <a:r>
              <a:rPr lang="ru-RU" sz="2500" dirty="0"/>
              <a:t> </a:t>
            </a:r>
            <a:r>
              <a:rPr lang="ru-RU" sz="2500" dirty="0" err="1"/>
              <a:t>болса</a:t>
            </a:r>
            <a:r>
              <a:rPr lang="ru-RU" sz="2500" dirty="0"/>
              <a:t>, </a:t>
            </a:r>
            <a:r>
              <a:rPr lang="ru-RU" sz="2500" dirty="0" err="1"/>
              <a:t>онда</a:t>
            </a:r>
            <a:r>
              <a:rPr lang="ru-RU" sz="2500" dirty="0"/>
              <a:t> 4.45 саны </a:t>
            </a:r>
            <a:r>
              <a:rPr lang="ru-RU" sz="2500" dirty="0" err="1"/>
              <a:t>экранға</a:t>
            </a:r>
            <a:r>
              <a:rPr lang="ru-RU" sz="2500" dirty="0"/>
              <a:t> </a:t>
            </a:r>
            <a:r>
              <a:rPr lang="ru-RU" sz="2500" dirty="0" err="1"/>
              <a:t>шығады</a:t>
            </a:r>
            <a:r>
              <a:rPr lang="ru-RU" sz="2500" dirty="0"/>
              <a:t>.</a:t>
            </a:r>
          </a:p>
        </p:txBody>
      </p:sp>
      <p:sp>
        <p:nvSpPr>
          <p:cNvPr id="6" name="Прямоугольник 5"/>
          <p:cNvSpPr/>
          <p:nvPr/>
        </p:nvSpPr>
        <p:spPr>
          <a:xfrm>
            <a:off x="2843808" y="4913625"/>
            <a:ext cx="1618487" cy="1102432"/>
          </a:xfrm>
          <a:prstGeom prst="rect">
            <a:avLst/>
          </a:prstGeom>
          <a:ln w="76200"/>
        </p:spPr>
        <p:style>
          <a:lnRef idx="2">
            <a:schemeClr val="accent2"/>
          </a:lnRef>
          <a:fillRef idx="1">
            <a:schemeClr val="lt1"/>
          </a:fillRef>
          <a:effectRef idx="0">
            <a:schemeClr val="accent2"/>
          </a:effectRef>
          <a:fontRef idx="minor">
            <a:schemeClr val="dk1"/>
          </a:fontRef>
        </p:style>
        <p:txBody>
          <a:bodyPr rtlCol="0" anchor="ctr"/>
          <a:lstStyle/>
          <a:p>
            <a:pPr algn="ctr"/>
            <a:endParaRPr lang="kk-KZ" sz="3200" b="1" dirty="0" smtClean="0">
              <a:solidFill>
                <a:srgbClr val="FF0000"/>
              </a:solidFill>
            </a:endParaRPr>
          </a:p>
          <a:p>
            <a:pPr algn="ctr"/>
            <a:r>
              <a:rPr lang="kk-KZ" sz="3200" b="1" dirty="0" smtClean="0">
                <a:solidFill>
                  <a:srgbClr val="FF0000"/>
                </a:solidFill>
              </a:rPr>
              <a:t>Оқулық</a:t>
            </a:r>
          </a:p>
          <a:p>
            <a:pPr algn="ctr"/>
            <a:r>
              <a:rPr lang="kk-KZ" sz="3200" b="1" dirty="0" smtClean="0">
                <a:solidFill>
                  <a:srgbClr val="0000CC"/>
                </a:solidFill>
              </a:rPr>
              <a:t>144 </a:t>
            </a:r>
            <a:r>
              <a:rPr lang="kk-KZ" sz="3200" b="1" dirty="0">
                <a:solidFill>
                  <a:srgbClr val="0000CC"/>
                </a:solidFill>
              </a:rPr>
              <a:t>бет</a:t>
            </a:r>
            <a:endParaRPr lang="ru-RU" sz="3200" b="1" dirty="0">
              <a:solidFill>
                <a:srgbClr val="0000CC"/>
              </a:solidFill>
            </a:endParaRPr>
          </a:p>
          <a:p>
            <a:pPr algn="ctr"/>
            <a:endParaRPr lang="ru-RU" sz="1600" dirty="0"/>
          </a:p>
        </p:txBody>
      </p:sp>
    </p:spTree>
    <p:extLst>
      <p:ext uri="{BB962C8B-B14F-4D97-AF65-F5344CB8AC3E}">
        <p14:creationId xmlns:p14="http://schemas.microsoft.com/office/powerpoint/2010/main" val="3031024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title"/>
          </p:nvPr>
        </p:nvSpPr>
        <p:spPr>
          <a:xfrm>
            <a:off x="1403350" y="-100013"/>
            <a:ext cx="7499350" cy="864717"/>
          </a:xfrm>
        </p:spPr>
        <p:txBody>
          <a:bodyPr>
            <a:normAutofit/>
          </a:bodyPr>
          <a:lstStyle/>
          <a:p>
            <a:pPr eaLnBrk="1" hangingPunct="1"/>
            <a:r>
              <a:rPr lang="kk-KZ" sz="3600" b="1" dirty="0" smtClean="0">
                <a:solidFill>
                  <a:srgbClr val="FF0000"/>
                </a:solidFill>
              </a:rPr>
              <a:t>Тақырыпты бекіту</a:t>
            </a:r>
            <a:endParaRPr lang="ru-RU" sz="3600" b="1" dirty="0" smtClean="0">
              <a:solidFill>
                <a:srgbClr val="FF0000"/>
              </a:solidFill>
            </a:endParaRPr>
          </a:p>
        </p:txBody>
      </p:sp>
      <p:sp>
        <p:nvSpPr>
          <p:cNvPr id="6" name="Прямоугольник 5"/>
          <p:cNvSpPr/>
          <p:nvPr/>
        </p:nvSpPr>
        <p:spPr>
          <a:xfrm>
            <a:off x="0" y="6209774"/>
            <a:ext cx="9036496" cy="575989"/>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kk-KZ" sz="3200" b="1" dirty="0" smtClean="0">
                <a:solidFill>
                  <a:srgbClr val="FF0000"/>
                </a:solidFill>
              </a:rPr>
              <a:t>Үй тапсырмасы.</a:t>
            </a:r>
            <a:r>
              <a:rPr lang="ru-RU" sz="3200" b="1" dirty="0" smtClean="0">
                <a:solidFill>
                  <a:srgbClr val="0000CC"/>
                </a:solidFill>
              </a:rPr>
              <a:t>§</a:t>
            </a:r>
            <a:r>
              <a:rPr lang="ru-RU" sz="3200" b="1" dirty="0" smtClean="0">
                <a:solidFill>
                  <a:srgbClr val="0000CC"/>
                </a:solidFill>
              </a:rPr>
              <a:t>5.2 </a:t>
            </a:r>
            <a:r>
              <a:rPr lang="ru-RU" sz="3200" b="1" dirty="0" err="1" smtClean="0">
                <a:solidFill>
                  <a:srgbClr val="0000CC"/>
                </a:solidFill>
              </a:rPr>
              <a:t>сұрақтары</a:t>
            </a:r>
            <a:r>
              <a:rPr lang="ru-RU" sz="3200" b="1" dirty="0" smtClean="0">
                <a:solidFill>
                  <a:srgbClr val="0000CC"/>
                </a:solidFill>
              </a:rPr>
              <a:t> </a:t>
            </a:r>
            <a:r>
              <a:rPr lang="ru-RU" sz="3200" i="1" dirty="0" smtClean="0">
                <a:solidFill>
                  <a:srgbClr val="0000CC"/>
                </a:solidFill>
              </a:rPr>
              <a:t>(</a:t>
            </a:r>
            <a:r>
              <a:rPr lang="kk-KZ" sz="3200" i="1" smtClean="0">
                <a:solidFill>
                  <a:srgbClr val="0000CC"/>
                </a:solidFill>
              </a:rPr>
              <a:t>Оқулық </a:t>
            </a:r>
            <a:r>
              <a:rPr lang="kk-KZ" sz="3200" i="1" smtClean="0">
                <a:solidFill>
                  <a:srgbClr val="0000CC"/>
                </a:solidFill>
              </a:rPr>
              <a:t>149 </a:t>
            </a:r>
            <a:r>
              <a:rPr lang="kk-KZ" sz="3200" i="1" dirty="0" smtClean="0">
                <a:solidFill>
                  <a:srgbClr val="0000CC"/>
                </a:solidFill>
              </a:rPr>
              <a:t>бет)</a:t>
            </a:r>
            <a:endParaRPr lang="kk-KZ" sz="3200" i="1" dirty="0">
              <a:solidFill>
                <a:srgbClr val="0000CC"/>
              </a:solidFill>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4726" t="21591" r="15109" b="14286"/>
          <a:stretch/>
        </p:blipFill>
        <p:spPr bwMode="auto">
          <a:xfrm>
            <a:off x="755576" y="836712"/>
            <a:ext cx="7776864" cy="5277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718371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856984" cy="6466730"/>
          </a:xfrm>
        </p:spPr>
        <p:txBody>
          <a:bodyPr>
            <a:noAutofit/>
          </a:bodyPr>
          <a:lstStyle/>
          <a:p>
            <a:r>
              <a:rPr lang="kk-KZ" sz="3600" b="1" dirty="0">
                <a:solidFill>
                  <a:srgbClr val="0000CC"/>
                </a:solidFill>
              </a:rPr>
              <a:t>«Алгоритм»</a:t>
            </a:r>
            <a:r>
              <a:rPr lang="kk-KZ" sz="3600" dirty="0">
                <a:solidFill>
                  <a:srgbClr val="0000CC"/>
                </a:solidFill>
              </a:rPr>
              <a:t>  </a:t>
            </a:r>
            <a:r>
              <a:rPr lang="kk-KZ" sz="3600" dirty="0"/>
              <a:t>сөзі </a:t>
            </a:r>
            <a:r>
              <a:rPr lang="kk-KZ" sz="3600" b="1" dirty="0">
                <a:solidFill>
                  <a:srgbClr val="0000CC"/>
                </a:solidFill>
              </a:rPr>
              <a:t>ІХ</a:t>
            </a:r>
            <a:r>
              <a:rPr lang="kk-KZ" sz="3600" dirty="0"/>
              <a:t>  ғасырдағы Орта Азияның ұлы математигі </a:t>
            </a:r>
            <a:r>
              <a:rPr lang="kk-KZ" sz="3600" dirty="0">
                <a:solidFill>
                  <a:srgbClr val="0000CC"/>
                </a:solidFill>
              </a:rPr>
              <a:t>әл-Хорезми</a:t>
            </a:r>
            <a:r>
              <a:rPr lang="kk-KZ" sz="3600" dirty="0"/>
              <a:t> атының </a:t>
            </a:r>
            <a:r>
              <a:rPr lang="kk-KZ" sz="3600" dirty="0">
                <a:solidFill>
                  <a:srgbClr val="0000CC"/>
                </a:solidFill>
              </a:rPr>
              <a:t>algorithmi</a:t>
            </a:r>
            <a:r>
              <a:rPr lang="kk-KZ" sz="3600" dirty="0"/>
              <a:t> – латынша жазылуынан шыққан. Әл-Хорезми алғашқы рет арифметикалық амалдарды орындау ережелерін жазған. </a:t>
            </a:r>
            <a:r>
              <a:rPr lang="ru-RU" sz="3600" dirty="0"/>
              <a:t/>
            </a:r>
            <a:br>
              <a:rPr lang="ru-RU" sz="3600" dirty="0"/>
            </a:br>
            <a:r>
              <a:rPr lang="kk-KZ" sz="3600" b="1" dirty="0" smtClean="0">
                <a:solidFill>
                  <a:srgbClr val="0000CC"/>
                </a:solidFill>
              </a:rPr>
              <a:t>Алгоритм</a:t>
            </a:r>
            <a:r>
              <a:rPr lang="kk-KZ" sz="3600" b="1" dirty="0" smtClean="0"/>
              <a:t> </a:t>
            </a:r>
            <a:r>
              <a:rPr lang="kk-KZ" sz="3600" b="1" dirty="0"/>
              <a:t>– </a:t>
            </a:r>
            <a:r>
              <a:rPr lang="kk-KZ" sz="3600" dirty="0"/>
              <a:t>алғашқы берілген мәліметтерді пайдаланып, қойылған мақсатқа жетуге </a:t>
            </a:r>
            <a:r>
              <a:rPr lang="kk-KZ" sz="3600" dirty="0" smtClean="0"/>
              <a:t>немесе </a:t>
            </a:r>
            <a:r>
              <a:rPr lang="kk-KZ" sz="3600" dirty="0"/>
              <a:t>мәселені шешуге (есеп шығаруға) бағытталған  әрекеттердің орындалуын жүзеге асыратын атқарушыға түсінікті және нақты нұсқаулар тізбегі. </a:t>
            </a:r>
            <a:r>
              <a:rPr lang="ru-RU" sz="3600" dirty="0"/>
              <a:t/>
            </a:r>
            <a:br>
              <a:rPr lang="ru-RU" sz="3600" dirty="0"/>
            </a:br>
            <a:endParaRPr lang="ru-RU" sz="3600" dirty="0"/>
          </a:p>
        </p:txBody>
      </p:sp>
    </p:spTree>
    <p:extLst>
      <p:ext uri="{BB962C8B-B14F-4D97-AF65-F5344CB8AC3E}">
        <p14:creationId xmlns:p14="http://schemas.microsoft.com/office/powerpoint/2010/main" val="31823193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6632"/>
            <a:ext cx="8928992" cy="5458618"/>
          </a:xfrm>
        </p:spPr>
        <p:txBody>
          <a:bodyPr>
            <a:normAutofit fontScale="90000"/>
          </a:bodyPr>
          <a:lstStyle/>
          <a:p>
            <a:r>
              <a:rPr lang="kk-KZ" b="1" dirty="0">
                <a:solidFill>
                  <a:srgbClr val="0000CC"/>
                </a:solidFill>
              </a:rPr>
              <a:t>Алгоритмді орындаушы </a:t>
            </a:r>
            <a:r>
              <a:rPr lang="kk-KZ" b="1" dirty="0"/>
              <a:t>– </a:t>
            </a:r>
            <a:r>
              <a:rPr lang="kk-KZ" dirty="0"/>
              <a:t>құрастырылған алгоритммен басқарылатын объект </a:t>
            </a:r>
            <a:r>
              <a:rPr lang="kk-KZ" dirty="0" smtClean="0"/>
              <a:t>немесе </a:t>
            </a:r>
            <a:r>
              <a:rPr lang="kk-KZ" dirty="0"/>
              <a:t>субъект.</a:t>
            </a:r>
            <a:r>
              <a:rPr lang="ru-RU" dirty="0"/>
              <a:t/>
            </a:r>
            <a:br>
              <a:rPr lang="ru-RU" dirty="0"/>
            </a:br>
            <a:r>
              <a:rPr lang="kk-KZ" dirty="0"/>
              <a:t>Алгоритм ұйғарымдары </a:t>
            </a:r>
            <a:r>
              <a:rPr lang="kk-KZ" b="1" dirty="0"/>
              <a:t>команда </a:t>
            </a:r>
            <a:r>
              <a:rPr lang="kk-KZ" dirty="0"/>
              <a:t>деп те аталады. Орындаушы орындауы мүмкін командалар жиынтығы </a:t>
            </a:r>
            <a:r>
              <a:rPr lang="kk-KZ" b="1" dirty="0"/>
              <a:t>орындаушының командалар жүйесі</a:t>
            </a:r>
            <a:r>
              <a:rPr lang="kk-KZ" dirty="0"/>
              <a:t> деп аталады. </a:t>
            </a:r>
            <a:r>
              <a:rPr lang="ru-RU" dirty="0"/>
              <a:t/>
            </a:r>
            <a:br>
              <a:rPr lang="ru-RU" dirty="0"/>
            </a:br>
            <a:endParaRPr lang="ru-RU" dirty="0"/>
          </a:p>
        </p:txBody>
      </p:sp>
    </p:spTree>
    <p:extLst>
      <p:ext uri="{BB962C8B-B14F-4D97-AF65-F5344CB8AC3E}">
        <p14:creationId xmlns:p14="http://schemas.microsoft.com/office/powerpoint/2010/main" val="13177394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44463"/>
            <a:ext cx="9144000" cy="6713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7380312" y="6093296"/>
            <a:ext cx="1080120" cy="369332"/>
          </a:xfrm>
          <a:prstGeom prst="rect">
            <a:avLst/>
          </a:prstGeom>
          <a:noFill/>
        </p:spPr>
        <p:txBody>
          <a:bodyPr wrap="square" rtlCol="0">
            <a:spAutoFit/>
          </a:bodyPr>
          <a:lstStyle/>
          <a:p>
            <a:endParaRPr lang="ru-RU" dirty="0"/>
          </a:p>
        </p:txBody>
      </p:sp>
      <p:sp>
        <p:nvSpPr>
          <p:cNvPr id="5" name="Прямоугольник 4"/>
          <p:cNvSpPr/>
          <p:nvPr/>
        </p:nvSpPr>
        <p:spPr>
          <a:xfrm>
            <a:off x="7389739" y="5638936"/>
            <a:ext cx="1618487" cy="1102432"/>
          </a:xfrm>
          <a:prstGeom prst="rect">
            <a:avLst/>
          </a:prstGeom>
          <a:ln w="76200"/>
        </p:spPr>
        <p:style>
          <a:lnRef idx="2">
            <a:schemeClr val="accent2"/>
          </a:lnRef>
          <a:fillRef idx="1">
            <a:schemeClr val="lt1"/>
          </a:fillRef>
          <a:effectRef idx="0">
            <a:schemeClr val="accent2"/>
          </a:effectRef>
          <a:fontRef idx="minor">
            <a:schemeClr val="dk1"/>
          </a:fontRef>
        </p:style>
        <p:txBody>
          <a:bodyPr rtlCol="0" anchor="ctr"/>
          <a:lstStyle/>
          <a:p>
            <a:pPr algn="ctr"/>
            <a:endParaRPr lang="kk-KZ" sz="3200" b="1" dirty="0" smtClean="0">
              <a:solidFill>
                <a:srgbClr val="FF0000"/>
              </a:solidFill>
            </a:endParaRPr>
          </a:p>
          <a:p>
            <a:pPr algn="ctr"/>
            <a:r>
              <a:rPr lang="kk-KZ" sz="3200" b="1" dirty="0" smtClean="0">
                <a:solidFill>
                  <a:srgbClr val="FF0000"/>
                </a:solidFill>
              </a:rPr>
              <a:t>Оқулық</a:t>
            </a:r>
          </a:p>
          <a:p>
            <a:pPr algn="ctr"/>
            <a:r>
              <a:rPr lang="kk-KZ" sz="3200" b="1" dirty="0" smtClean="0">
                <a:solidFill>
                  <a:srgbClr val="0000CC"/>
                </a:solidFill>
              </a:rPr>
              <a:t>143 </a:t>
            </a:r>
            <a:r>
              <a:rPr lang="kk-KZ" sz="3200" b="1" dirty="0">
                <a:solidFill>
                  <a:srgbClr val="0000CC"/>
                </a:solidFill>
              </a:rPr>
              <a:t>бет</a:t>
            </a:r>
            <a:endParaRPr lang="ru-RU" sz="3200" b="1" dirty="0">
              <a:solidFill>
                <a:srgbClr val="0000CC"/>
              </a:solidFill>
            </a:endParaRPr>
          </a:p>
          <a:p>
            <a:pPr algn="ctr"/>
            <a:endParaRPr lang="ru-RU" sz="1600" dirty="0"/>
          </a:p>
        </p:txBody>
      </p:sp>
    </p:spTree>
    <p:extLst>
      <p:ext uri="{BB962C8B-B14F-4D97-AF65-F5344CB8AC3E}">
        <p14:creationId xmlns:p14="http://schemas.microsoft.com/office/powerpoint/2010/main" val="23256664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8964488" cy="6754762"/>
          </a:xfrm>
        </p:spPr>
        <p:txBody>
          <a:bodyPr>
            <a:normAutofit fontScale="90000"/>
          </a:bodyPr>
          <a:lstStyle/>
          <a:p>
            <a:r>
              <a:rPr lang="kk-KZ" b="1" dirty="0">
                <a:solidFill>
                  <a:srgbClr val="0000CC"/>
                </a:solidFill>
              </a:rPr>
              <a:t>Алгоритмдік тіл </a:t>
            </a:r>
            <a:r>
              <a:rPr lang="kk-KZ" b="1" dirty="0"/>
              <a:t>– </a:t>
            </a:r>
            <a:r>
              <a:rPr lang="kk-KZ" dirty="0"/>
              <a:t>алгоритмдерді бірыңғай, анық жазуға және оларды орындауға арналған белгілеулер мен ережелер жүйесі. Алгоритмдік  тілдің өзінің </a:t>
            </a:r>
            <a:r>
              <a:rPr lang="kk-KZ" b="1" dirty="0">
                <a:solidFill>
                  <a:srgbClr val="0000CC"/>
                </a:solidFill>
              </a:rPr>
              <a:t>сөздігі</a:t>
            </a:r>
            <a:r>
              <a:rPr lang="kk-KZ" dirty="0">
                <a:solidFill>
                  <a:srgbClr val="0000CC"/>
                </a:solidFill>
              </a:rPr>
              <a:t> </a:t>
            </a:r>
            <a:r>
              <a:rPr lang="kk-KZ" dirty="0"/>
              <a:t>болады. Оның негізін осы тілдің командалары болатын сөздер құрайды. Алгоритмдік тілде  мағынасы мен қолдану әдісі </a:t>
            </a:r>
            <a:r>
              <a:rPr lang="kk-KZ" dirty="0" smtClean="0"/>
              <a:t>өзгермейтін </a:t>
            </a:r>
            <a:r>
              <a:rPr lang="kk-KZ" dirty="0"/>
              <a:t>сөздер пайдаланылады. Олар </a:t>
            </a:r>
            <a:r>
              <a:rPr lang="kk-KZ" b="1" dirty="0">
                <a:solidFill>
                  <a:srgbClr val="0000CC"/>
                </a:solidFill>
              </a:rPr>
              <a:t>қызметші сөздер</a:t>
            </a:r>
            <a:r>
              <a:rPr lang="kk-KZ" dirty="0"/>
              <a:t> деп аталады. </a:t>
            </a:r>
            <a:endParaRPr lang="ru-RU" dirty="0"/>
          </a:p>
        </p:txBody>
      </p:sp>
    </p:spTree>
    <p:extLst>
      <p:ext uri="{BB962C8B-B14F-4D97-AF65-F5344CB8AC3E}">
        <p14:creationId xmlns:p14="http://schemas.microsoft.com/office/powerpoint/2010/main" val="5654989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453336"/>
          </a:xfrm>
        </p:spPr>
        <p:txBody>
          <a:bodyPr>
            <a:noAutofit/>
          </a:bodyPr>
          <a:lstStyle/>
          <a:p>
            <a:r>
              <a:rPr lang="kk-KZ" sz="3600" dirty="0"/>
              <a:t>Бірінен кейін бірі орындалатын бірнеше командалардың тізбегі </a:t>
            </a:r>
            <a:r>
              <a:rPr lang="kk-KZ" sz="3600" b="1" dirty="0">
                <a:solidFill>
                  <a:srgbClr val="0000CC"/>
                </a:solidFill>
              </a:rPr>
              <a:t>серия </a:t>
            </a:r>
            <a:r>
              <a:rPr lang="kk-KZ" sz="3600" dirty="0"/>
              <a:t>деп аталады. Шамаларға қатысты әрекеттерді </a:t>
            </a:r>
            <a:r>
              <a:rPr lang="kk-KZ" sz="3600" dirty="0" smtClean="0">
                <a:solidFill>
                  <a:srgbClr val="0000CC"/>
                </a:solidFill>
              </a:rPr>
              <a:t>«:=»</a:t>
            </a:r>
            <a:r>
              <a:rPr lang="kk-KZ" sz="3600" dirty="0" smtClean="0"/>
              <a:t> командасымен белгілейміз.  </a:t>
            </a:r>
            <a:r>
              <a:rPr lang="kk-KZ" sz="3600" dirty="0">
                <a:solidFill>
                  <a:srgbClr val="0000CC"/>
                </a:solidFill>
              </a:rPr>
              <a:t>С:=А+В</a:t>
            </a:r>
            <a:r>
              <a:rPr lang="ru-RU" sz="3600" dirty="0">
                <a:solidFill>
                  <a:srgbClr val="0000CC"/>
                </a:solidFill>
              </a:rPr>
              <a:t/>
            </a:r>
            <a:br>
              <a:rPr lang="ru-RU" sz="3600" dirty="0">
                <a:solidFill>
                  <a:srgbClr val="0000CC"/>
                </a:solidFill>
              </a:rPr>
            </a:br>
            <a:r>
              <a:rPr lang="kk-KZ" sz="3600" dirty="0">
                <a:solidFill>
                  <a:srgbClr val="0000CC"/>
                </a:solidFill>
              </a:rPr>
              <a:t>«:=» </a:t>
            </a:r>
            <a:r>
              <a:rPr lang="kk-KZ" sz="3600" dirty="0"/>
              <a:t>белгісінің көмегімен жазылған  </a:t>
            </a:r>
            <a:r>
              <a:rPr lang="kk-KZ" sz="3600" dirty="0" smtClean="0"/>
              <a:t/>
            </a:r>
            <a:br>
              <a:rPr lang="kk-KZ" sz="3600" dirty="0" smtClean="0"/>
            </a:br>
            <a:r>
              <a:rPr lang="kk-KZ" sz="3600" dirty="0" smtClean="0"/>
              <a:t>алгоритм </a:t>
            </a:r>
            <a:r>
              <a:rPr lang="kk-KZ" sz="3600" dirty="0"/>
              <a:t>командасы </a:t>
            </a:r>
            <a:r>
              <a:rPr lang="kk-KZ" sz="3600" b="1" dirty="0">
                <a:solidFill>
                  <a:srgbClr val="0000CC"/>
                </a:solidFill>
              </a:rPr>
              <a:t>меншіктеу командасы</a:t>
            </a:r>
            <a:r>
              <a:rPr lang="kk-KZ" sz="3600" dirty="0">
                <a:solidFill>
                  <a:srgbClr val="0000CC"/>
                </a:solidFill>
              </a:rPr>
              <a:t> </a:t>
            </a:r>
            <a:r>
              <a:rPr lang="kk-KZ" sz="3600" dirty="0"/>
              <a:t>деп, </a:t>
            </a:r>
            <a:r>
              <a:rPr lang="kk-KZ" sz="3600" dirty="0" smtClean="0"/>
              <a:t>ал </a:t>
            </a:r>
            <a:r>
              <a:rPr lang="kk-KZ" sz="3600" dirty="0">
                <a:solidFill>
                  <a:srgbClr val="0000CC"/>
                </a:solidFill>
              </a:rPr>
              <a:t>«:=»</a:t>
            </a:r>
            <a:r>
              <a:rPr lang="kk-KZ" sz="3600" dirty="0"/>
              <a:t> белгісі </a:t>
            </a:r>
            <a:r>
              <a:rPr lang="kk-KZ" sz="3600" b="1" dirty="0">
                <a:solidFill>
                  <a:srgbClr val="0000CC"/>
                </a:solidFill>
              </a:rPr>
              <a:t>меншіктеу</a:t>
            </a:r>
            <a:r>
              <a:rPr lang="kk-KZ" sz="3600" dirty="0"/>
              <a:t> деп аталады. </a:t>
            </a:r>
            <a:r>
              <a:rPr lang="kk-KZ" sz="3600" dirty="0" smtClean="0"/>
              <a:t/>
            </a:r>
            <a:br>
              <a:rPr lang="kk-KZ" sz="3600" dirty="0" smtClean="0"/>
            </a:br>
            <a:r>
              <a:rPr lang="kk-KZ" sz="3600" dirty="0" smtClean="0">
                <a:solidFill>
                  <a:srgbClr val="0000CC"/>
                </a:solidFill>
              </a:rPr>
              <a:t>Алгоритмнің </a:t>
            </a:r>
            <a:r>
              <a:rPr lang="kk-KZ" sz="3600" dirty="0">
                <a:solidFill>
                  <a:srgbClr val="0000CC"/>
                </a:solidFill>
              </a:rPr>
              <a:t>жалпы көрінісі</a:t>
            </a:r>
            <a:r>
              <a:rPr lang="kk-KZ" sz="3600" dirty="0" smtClean="0">
                <a:solidFill>
                  <a:srgbClr val="0000CC"/>
                </a:solidFill>
              </a:rPr>
              <a:t>:</a:t>
            </a:r>
            <a:r>
              <a:rPr lang="kk-KZ" sz="3600" dirty="0" smtClean="0"/>
              <a:t/>
            </a:r>
            <a:br>
              <a:rPr lang="kk-KZ" sz="3600" dirty="0" smtClean="0"/>
            </a:br>
            <a:r>
              <a:rPr lang="kk-KZ" sz="3200" b="1" u="sng" dirty="0"/>
              <a:t>алг </a:t>
            </a:r>
            <a:r>
              <a:rPr lang="kk-KZ" sz="3200" b="1" dirty="0"/>
              <a:t>   </a:t>
            </a:r>
            <a:r>
              <a:rPr lang="kk-KZ" sz="3200" dirty="0"/>
              <a:t>алгоритмнің аты</a:t>
            </a:r>
            <a:r>
              <a:rPr lang="ru-RU" sz="3200" dirty="0"/>
              <a:t/>
            </a:r>
            <a:br>
              <a:rPr lang="ru-RU" sz="3200" dirty="0"/>
            </a:br>
            <a:r>
              <a:rPr lang="kk-KZ" sz="3200" dirty="0"/>
              <a:t>    </a:t>
            </a:r>
            <a:r>
              <a:rPr lang="kk-KZ" sz="3200" b="1" u="sng" dirty="0"/>
              <a:t>басы</a:t>
            </a:r>
            <a:r>
              <a:rPr lang="kk-KZ" sz="3200" dirty="0"/>
              <a:t>    </a:t>
            </a:r>
            <a:r>
              <a:rPr lang="ru-RU" sz="3200" dirty="0"/>
              <a:t/>
            </a:r>
            <a:br>
              <a:rPr lang="ru-RU" sz="3200" dirty="0"/>
            </a:br>
            <a:r>
              <a:rPr lang="kk-KZ" sz="3200" dirty="0"/>
              <a:t>	алгортим командалары (серия)</a:t>
            </a:r>
            <a:r>
              <a:rPr lang="ru-RU" sz="3200" dirty="0"/>
              <a:t/>
            </a:r>
            <a:br>
              <a:rPr lang="ru-RU" sz="3200" dirty="0"/>
            </a:br>
            <a:r>
              <a:rPr lang="kk-KZ" sz="3200" dirty="0"/>
              <a:t>    </a:t>
            </a:r>
            <a:r>
              <a:rPr lang="kk-KZ" sz="3200" b="1" u="sng" dirty="0" smtClean="0"/>
              <a:t>соңы</a:t>
            </a:r>
            <a:endParaRPr lang="ru-RU" sz="4000" dirty="0"/>
          </a:p>
        </p:txBody>
      </p:sp>
    </p:spTree>
    <p:extLst>
      <p:ext uri="{BB962C8B-B14F-4D97-AF65-F5344CB8AC3E}">
        <p14:creationId xmlns:p14="http://schemas.microsoft.com/office/powerpoint/2010/main" val="24459271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6583362"/>
          </a:xfrm>
        </p:spPr>
        <p:txBody>
          <a:bodyPr>
            <a:noAutofit/>
          </a:bodyPr>
          <a:lstStyle/>
          <a:p>
            <a:r>
              <a:rPr lang="kk-KZ" sz="3200" b="1" dirty="0"/>
              <a:t>Мысалы: </a:t>
            </a:r>
            <a:r>
              <a:rPr lang="kk-KZ" sz="3200" b="1" dirty="0">
                <a:solidFill>
                  <a:srgbClr val="0000CC"/>
                </a:solidFill>
              </a:rPr>
              <a:t>Y=(AX-B)(CX+D) </a:t>
            </a:r>
            <a:r>
              <a:rPr lang="kk-KZ" sz="3200" dirty="0"/>
              <a:t>формуласы бойынша </a:t>
            </a:r>
            <a:r>
              <a:rPr lang="kk-KZ" sz="3200" dirty="0" smtClean="0"/>
              <a:t>у</a:t>
            </a:r>
            <a:br>
              <a:rPr lang="kk-KZ" sz="3200" dirty="0" smtClean="0"/>
            </a:br>
            <a:r>
              <a:rPr lang="kk-KZ" sz="3200" dirty="0" smtClean="0"/>
              <a:t>мәнін есептеу.</a:t>
            </a:r>
            <a:br>
              <a:rPr lang="kk-KZ" sz="3200" dirty="0" smtClean="0"/>
            </a:br>
            <a:r>
              <a:rPr lang="kk-KZ" sz="3200" b="1" dirty="0" smtClean="0">
                <a:solidFill>
                  <a:srgbClr val="FF0000"/>
                </a:solidFill>
              </a:rPr>
              <a:t>1-тәсіл: </a:t>
            </a:r>
            <a:r>
              <a:rPr lang="kk-KZ" sz="3200" b="1" dirty="0" smtClean="0"/>
              <a:t/>
            </a:r>
            <a:br>
              <a:rPr lang="kk-KZ" sz="3200" b="1" dirty="0" smtClean="0"/>
            </a:br>
            <a:r>
              <a:rPr lang="kk-KZ" sz="3200" b="1" u="sng" dirty="0" smtClean="0">
                <a:solidFill>
                  <a:srgbClr val="0000CC"/>
                </a:solidFill>
              </a:rPr>
              <a:t>алг </a:t>
            </a:r>
            <a:r>
              <a:rPr lang="kk-KZ" sz="3200" b="1" dirty="0" smtClean="0"/>
              <a:t>   </a:t>
            </a:r>
            <a:r>
              <a:rPr lang="kk-KZ" sz="3200" b="1" dirty="0"/>
              <a:t>ЕСЕПТЕУ</a:t>
            </a:r>
            <a:r>
              <a:rPr lang="ru-RU" sz="3200" dirty="0"/>
              <a:t/>
            </a:r>
            <a:br>
              <a:rPr lang="ru-RU" sz="3200" dirty="0"/>
            </a:br>
            <a:r>
              <a:rPr lang="kk-KZ" sz="3200" dirty="0"/>
              <a:t>    </a:t>
            </a:r>
            <a:r>
              <a:rPr lang="kk-KZ" sz="3200" b="1" u="sng" dirty="0">
                <a:solidFill>
                  <a:srgbClr val="0000CC"/>
                </a:solidFill>
              </a:rPr>
              <a:t>басы</a:t>
            </a:r>
            <a:r>
              <a:rPr lang="kk-KZ" sz="3200" dirty="0">
                <a:solidFill>
                  <a:srgbClr val="0000CC"/>
                </a:solidFill>
              </a:rPr>
              <a:t> </a:t>
            </a:r>
            <a:r>
              <a:rPr lang="kk-KZ" sz="3200" dirty="0"/>
              <a:t>   </a:t>
            </a:r>
            <a:r>
              <a:rPr lang="kk-KZ" sz="3200" dirty="0" smtClean="0"/>
              <a:t/>
            </a:r>
            <a:br>
              <a:rPr lang="kk-KZ" sz="3200" dirty="0" smtClean="0"/>
            </a:br>
            <a:r>
              <a:rPr lang="kk-KZ" sz="3200" dirty="0" smtClean="0"/>
              <a:t>* А-ны </a:t>
            </a:r>
            <a:r>
              <a:rPr lang="kk-KZ" sz="3200" dirty="0"/>
              <a:t>Х-ке  көбейту; нәтижесін </a:t>
            </a:r>
            <a:r>
              <a:rPr lang="kk-KZ" sz="3200" dirty="0">
                <a:solidFill>
                  <a:srgbClr val="0000CC"/>
                </a:solidFill>
              </a:rPr>
              <a:t>R1</a:t>
            </a:r>
            <a:r>
              <a:rPr lang="kk-KZ" sz="3200" dirty="0"/>
              <a:t> деп </a:t>
            </a:r>
            <a:r>
              <a:rPr lang="kk-KZ" sz="3200" dirty="0" smtClean="0"/>
              <a:t>белгілеу;</a:t>
            </a:r>
            <a:r>
              <a:rPr lang="ru-RU" sz="3200" dirty="0"/>
              <a:t/>
            </a:r>
            <a:br>
              <a:rPr lang="ru-RU" sz="3200" dirty="0"/>
            </a:br>
            <a:r>
              <a:rPr lang="ru-RU" sz="3200" dirty="0" smtClean="0"/>
              <a:t>* </a:t>
            </a:r>
            <a:r>
              <a:rPr lang="en-US" sz="3200" dirty="0" smtClean="0">
                <a:solidFill>
                  <a:srgbClr val="0000CC"/>
                </a:solidFill>
              </a:rPr>
              <a:t>R</a:t>
            </a:r>
            <a:r>
              <a:rPr lang="ru-RU" sz="3200" dirty="0">
                <a:solidFill>
                  <a:srgbClr val="0000CC"/>
                </a:solidFill>
              </a:rPr>
              <a:t>1</a:t>
            </a:r>
            <a:r>
              <a:rPr lang="kk-KZ" sz="3200" dirty="0"/>
              <a:t>-ден В-ны азайту; нәтижесін </a:t>
            </a:r>
            <a:r>
              <a:rPr lang="en-US" sz="3200" dirty="0">
                <a:solidFill>
                  <a:srgbClr val="0000CC"/>
                </a:solidFill>
              </a:rPr>
              <a:t>R</a:t>
            </a:r>
            <a:r>
              <a:rPr lang="kk-KZ" sz="3200" dirty="0">
                <a:solidFill>
                  <a:srgbClr val="0000CC"/>
                </a:solidFill>
              </a:rPr>
              <a:t>2</a:t>
            </a:r>
            <a:r>
              <a:rPr lang="kk-KZ" sz="3200" dirty="0"/>
              <a:t> деп </a:t>
            </a:r>
            <a:r>
              <a:rPr lang="kk-KZ" sz="3200" dirty="0" smtClean="0"/>
              <a:t>белгілеу;</a:t>
            </a:r>
            <a:r>
              <a:rPr lang="ru-RU" sz="3200" dirty="0"/>
              <a:t/>
            </a:r>
            <a:br>
              <a:rPr lang="ru-RU" sz="3200" dirty="0"/>
            </a:br>
            <a:r>
              <a:rPr lang="ru-RU" sz="3200" dirty="0" smtClean="0"/>
              <a:t>* </a:t>
            </a:r>
            <a:r>
              <a:rPr lang="kk-KZ" sz="3200" dirty="0" smtClean="0"/>
              <a:t>С-ны </a:t>
            </a:r>
            <a:r>
              <a:rPr lang="kk-KZ" sz="3200" dirty="0"/>
              <a:t>Х-ке көбейту; нәтижесін </a:t>
            </a:r>
            <a:r>
              <a:rPr lang="kk-KZ" sz="3200" dirty="0">
                <a:solidFill>
                  <a:srgbClr val="0000CC"/>
                </a:solidFill>
              </a:rPr>
              <a:t>R3</a:t>
            </a:r>
            <a:r>
              <a:rPr lang="kk-KZ" sz="3200" dirty="0"/>
              <a:t> деп </a:t>
            </a:r>
            <a:r>
              <a:rPr lang="kk-KZ" sz="3200" dirty="0" smtClean="0"/>
              <a:t>белгілеу;</a:t>
            </a:r>
            <a:r>
              <a:rPr lang="ru-RU" sz="3200" dirty="0"/>
              <a:t/>
            </a:r>
            <a:br>
              <a:rPr lang="ru-RU" sz="3200" dirty="0"/>
            </a:br>
            <a:r>
              <a:rPr lang="ru-RU" sz="3200" dirty="0" smtClean="0"/>
              <a:t>* </a:t>
            </a:r>
            <a:r>
              <a:rPr lang="kk-KZ" sz="3200" dirty="0" smtClean="0"/>
              <a:t>R3 </a:t>
            </a:r>
            <a:r>
              <a:rPr lang="kk-KZ" sz="3200" dirty="0"/>
              <a:t>пен D-ны қосу; нәтижесін </a:t>
            </a:r>
            <a:r>
              <a:rPr lang="kk-KZ" sz="3200" dirty="0">
                <a:solidFill>
                  <a:srgbClr val="0000CC"/>
                </a:solidFill>
              </a:rPr>
              <a:t>R4 </a:t>
            </a:r>
            <a:r>
              <a:rPr lang="kk-KZ" sz="3200" dirty="0"/>
              <a:t>деп </a:t>
            </a:r>
            <a:r>
              <a:rPr lang="kk-KZ" sz="3200" dirty="0" smtClean="0"/>
              <a:t>белгілеу;</a:t>
            </a:r>
            <a:r>
              <a:rPr lang="ru-RU" sz="3200" dirty="0"/>
              <a:t/>
            </a:r>
            <a:br>
              <a:rPr lang="ru-RU" sz="3200" dirty="0"/>
            </a:br>
            <a:r>
              <a:rPr lang="ru-RU" sz="3200" dirty="0" smtClean="0"/>
              <a:t>* </a:t>
            </a:r>
            <a:r>
              <a:rPr lang="kk-KZ" sz="3200" dirty="0" smtClean="0"/>
              <a:t>R2-ні  </a:t>
            </a:r>
            <a:r>
              <a:rPr lang="kk-KZ" sz="3200" dirty="0"/>
              <a:t>R4-ке көбейту; нәтижесін </a:t>
            </a:r>
            <a:r>
              <a:rPr lang="kk-KZ" sz="3200" dirty="0">
                <a:solidFill>
                  <a:srgbClr val="0000CC"/>
                </a:solidFill>
              </a:rPr>
              <a:t>У</a:t>
            </a:r>
            <a:r>
              <a:rPr lang="kk-KZ" sz="3200" dirty="0"/>
              <a:t> мәні </a:t>
            </a:r>
            <a:r>
              <a:rPr lang="kk-KZ" sz="3200" dirty="0" smtClean="0"/>
              <a:t>деп есептеу;</a:t>
            </a:r>
            <a:r>
              <a:rPr lang="ru-RU" sz="3200" dirty="0"/>
              <a:t/>
            </a:r>
            <a:br>
              <a:rPr lang="ru-RU" sz="3200" dirty="0"/>
            </a:br>
            <a:r>
              <a:rPr lang="kk-KZ" sz="3200" dirty="0"/>
              <a:t>    </a:t>
            </a:r>
            <a:r>
              <a:rPr lang="kk-KZ" sz="3200" b="1" u="sng" dirty="0" smtClean="0">
                <a:solidFill>
                  <a:srgbClr val="0000CC"/>
                </a:solidFill>
              </a:rPr>
              <a:t>соңы.</a:t>
            </a:r>
            <a:r>
              <a:rPr lang="ru-RU" sz="3200" dirty="0"/>
              <a:t/>
            </a:r>
            <a:br>
              <a:rPr lang="ru-RU" sz="3200" dirty="0"/>
            </a:br>
            <a:endParaRPr lang="ru-RU" sz="3200" dirty="0"/>
          </a:p>
        </p:txBody>
      </p:sp>
    </p:spTree>
    <p:extLst>
      <p:ext uri="{BB962C8B-B14F-4D97-AF65-F5344CB8AC3E}">
        <p14:creationId xmlns:p14="http://schemas.microsoft.com/office/powerpoint/2010/main" val="2820628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466730"/>
          </a:xfrm>
        </p:spPr>
        <p:txBody>
          <a:bodyPr>
            <a:normAutofit fontScale="90000"/>
          </a:bodyPr>
          <a:lstStyle/>
          <a:p>
            <a:r>
              <a:rPr lang="kk-KZ" b="1" dirty="0">
                <a:solidFill>
                  <a:srgbClr val="FF0000"/>
                </a:solidFill>
              </a:rPr>
              <a:t>2-тәсіл</a:t>
            </a:r>
            <a:r>
              <a:rPr lang="ru-RU" dirty="0"/>
              <a:t/>
            </a:r>
            <a:br>
              <a:rPr lang="ru-RU" dirty="0"/>
            </a:br>
            <a:r>
              <a:rPr lang="kk-KZ" b="1" u="sng" dirty="0">
                <a:solidFill>
                  <a:srgbClr val="0000CC"/>
                </a:solidFill>
              </a:rPr>
              <a:t>алг </a:t>
            </a:r>
            <a:r>
              <a:rPr lang="kk-KZ" b="1" dirty="0"/>
              <a:t>   ЕСЕПТЕУ</a:t>
            </a:r>
            <a:r>
              <a:rPr lang="ru-RU" dirty="0"/>
              <a:t/>
            </a:r>
            <a:br>
              <a:rPr lang="ru-RU" dirty="0"/>
            </a:br>
            <a:r>
              <a:rPr lang="kk-KZ" dirty="0"/>
              <a:t>    </a:t>
            </a:r>
            <a:r>
              <a:rPr lang="kk-KZ" b="1" u="sng" dirty="0">
                <a:solidFill>
                  <a:srgbClr val="0000CC"/>
                </a:solidFill>
              </a:rPr>
              <a:t>басы</a:t>
            </a:r>
            <a:r>
              <a:rPr lang="kk-KZ" dirty="0">
                <a:solidFill>
                  <a:srgbClr val="0000CC"/>
                </a:solidFill>
              </a:rPr>
              <a:t> </a:t>
            </a:r>
            <a:r>
              <a:rPr lang="kk-KZ" dirty="0"/>
              <a:t>   </a:t>
            </a:r>
            <a:r>
              <a:rPr lang="ru-RU" dirty="0"/>
              <a:t/>
            </a:r>
            <a:br>
              <a:rPr lang="ru-RU" dirty="0"/>
            </a:br>
            <a:r>
              <a:rPr lang="kk-KZ" dirty="0"/>
              <a:t>R1:=A·X</a:t>
            </a:r>
            <a:r>
              <a:rPr lang="ru-RU" dirty="0"/>
              <a:t/>
            </a:r>
            <a:br>
              <a:rPr lang="ru-RU" dirty="0"/>
            </a:br>
            <a:r>
              <a:rPr lang="en-US" dirty="0"/>
              <a:t>R2:=R1-B</a:t>
            </a:r>
            <a:r>
              <a:rPr lang="ru-RU" dirty="0"/>
              <a:t/>
            </a:r>
            <a:br>
              <a:rPr lang="ru-RU" dirty="0"/>
            </a:br>
            <a:r>
              <a:rPr lang="en-US" dirty="0"/>
              <a:t>R3:=C·X</a:t>
            </a:r>
            <a:r>
              <a:rPr lang="ru-RU" dirty="0"/>
              <a:t/>
            </a:r>
            <a:br>
              <a:rPr lang="ru-RU" dirty="0"/>
            </a:br>
            <a:r>
              <a:rPr lang="en-US" dirty="0"/>
              <a:t>R4:=R3+D</a:t>
            </a:r>
            <a:r>
              <a:rPr lang="ru-RU" dirty="0"/>
              <a:t/>
            </a:r>
            <a:br>
              <a:rPr lang="ru-RU" dirty="0"/>
            </a:br>
            <a:r>
              <a:rPr lang="en-US" dirty="0"/>
              <a:t>Y:=R2·R4</a:t>
            </a:r>
            <a:r>
              <a:rPr lang="ru-RU" dirty="0"/>
              <a:t/>
            </a:r>
            <a:br>
              <a:rPr lang="ru-RU" dirty="0"/>
            </a:br>
            <a:r>
              <a:rPr lang="kk-KZ" dirty="0">
                <a:solidFill>
                  <a:srgbClr val="0000CC"/>
                </a:solidFill>
              </a:rPr>
              <a:t>    </a:t>
            </a:r>
            <a:r>
              <a:rPr lang="kk-KZ" b="1" u="sng" dirty="0">
                <a:solidFill>
                  <a:srgbClr val="0000CC"/>
                </a:solidFill>
              </a:rPr>
              <a:t>соңы</a:t>
            </a:r>
            <a:r>
              <a:rPr lang="ru-RU" dirty="0">
                <a:solidFill>
                  <a:srgbClr val="0000CC"/>
                </a:solidFill>
              </a:rPr>
              <a:t/>
            </a:r>
            <a:br>
              <a:rPr lang="ru-RU" dirty="0">
                <a:solidFill>
                  <a:srgbClr val="0000CC"/>
                </a:solidFill>
              </a:rPr>
            </a:br>
            <a:endParaRPr lang="ru-RU" dirty="0">
              <a:solidFill>
                <a:srgbClr val="0000CC"/>
              </a:solidFill>
            </a:endParaRPr>
          </a:p>
        </p:txBody>
      </p:sp>
    </p:spTree>
    <p:extLst>
      <p:ext uri="{BB962C8B-B14F-4D97-AF65-F5344CB8AC3E}">
        <p14:creationId xmlns:p14="http://schemas.microsoft.com/office/powerpoint/2010/main" val="2196939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684" y="404664"/>
            <a:ext cx="8950812" cy="3888432"/>
          </a:xfrm>
        </p:spPr>
        <p:txBody>
          <a:bodyPr>
            <a:noAutofit/>
          </a:bodyPr>
          <a:lstStyle/>
          <a:p>
            <a:r>
              <a:rPr lang="ru-RU" sz="3200" b="1" dirty="0" err="1">
                <a:solidFill>
                  <a:srgbClr val="FF0000"/>
                </a:solidFill>
              </a:rPr>
              <a:t>Мысалы</a:t>
            </a:r>
            <a:r>
              <a:rPr lang="ru-RU" sz="3200" b="1" dirty="0">
                <a:solidFill>
                  <a:srgbClr val="FF0000"/>
                </a:solidFill>
              </a:rPr>
              <a:t>, </a:t>
            </a:r>
            <a:r>
              <a:rPr lang="ru-RU" sz="3200" b="1" dirty="0" err="1">
                <a:solidFill>
                  <a:srgbClr val="FF0000"/>
                </a:solidFill>
              </a:rPr>
              <a:t>қарапайым</a:t>
            </a:r>
            <a:r>
              <a:rPr lang="ru-RU" sz="3200" b="1" dirty="0">
                <a:solidFill>
                  <a:srgbClr val="FF0000"/>
                </a:solidFill>
              </a:rPr>
              <a:t> </a:t>
            </a:r>
            <a:r>
              <a:rPr lang="ru-RU" sz="3200" b="1" dirty="0" err="1">
                <a:solidFill>
                  <a:srgbClr val="FF0000"/>
                </a:solidFill>
              </a:rPr>
              <a:t>есеп</a:t>
            </a:r>
            <a:r>
              <a:rPr lang="ru-RU" sz="3200" b="1" dirty="0">
                <a:solidFill>
                  <a:srgbClr val="FF0000"/>
                </a:solidFill>
              </a:rPr>
              <a:t> </a:t>
            </a:r>
            <a:r>
              <a:rPr lang="ru-RU" sz="3200" b="1" dirty="0" err="1">
                <a:solidFill>
                  <a:srgbClr val="FF0000"/>
                </a:solidFill>
              </a:rPr>
              <a:t>қарастырайық</a:t>
            </a:r>
            <a:r>
              <a:rPr lang="ru-RU" sz="3200" b="1" dirty="0">
                <a:solidFill>
                  <a:srgbClr val="FF0000"/>
                </a:solidFill>
              </a:rPr>
              <a:t>.</a:t>
            </a:r>
            <a:r>
              <a:rPr lang="ru-RU" sz="3200" dirty="0">
                <a:solidFill>
                  <a:srgbClr val="FF0000"/>
                </a:solidFill>
              </a:rPr>
              <a:t/>
            </a:r>
            <a:br>
              <a:rPr lang="ru-RU" sz="3200" dirty="0">
                <a:solidFill>
                  <a:srgbClr val="FF0000"/>
                </a:solidFill>
              </a:rPr>
            </a:br>
            <a:r>
              <a:rPr lang="ru-RU" sz="3200" dirty="0"/>
              <a:t>   </a:t>
            </a:r>
            <a:r>
              <a:rPr lang="ru-RU" sz="3200" dirty="0" err="1"/>
              <a:t>Зауытта</a:t>
            </a:r>
            <a:r>
              <a:rPr lang="ru-RU" sz="3200" dirty="0"/>
              <a:t> </a:t>
            </a:r>
            <a:r>
              <a:rPr lang="ru-RU" sz="3200" dirty="0" err="1"/>
              <a:t>жұмыс</a:t>
            </a:r>
            <a:r>
              <a:rPr lang="ru-RU" sz="3200" dirty="0"/>
              <a:t> </a:t>
            </a:r>
            <a:r>
              <a:rPr lang="ru-RU" sz="3200" dirty="0" err="1"/>
              <a:t>жасайтын</a:t>
            </a:r>
            <a:r>
              <a:rPr lang="ru-RU" sz="3200" dirty="0"/>
              <a:t> </a:t>
            </a:r>
            <a:r>
              <a:rPr lang="en-US" sz="3200" i="1" dirty="0">
                <a:solidFill>
                  <a:srgbClr val="0000CC"/>
                </a:solidFill>
              </a:rPr>
              <a:t>N</a:t>
            </a:r>
            <a:r>
              <a:rPr lang="en-US" sz="3200" dirty="0">
                <a:solidFill>
                  <a:srgbClr val="0000CC"/>
                </a:solidFill>
              </a:rPr>
              <a:t> </a:t>
            </a:r>
            <a:r>
              <a:rPr lang="ru-RU" sz="3200" dirty="0" err="1"/>
              <a:t>жұмысшының</a:t>
            </a:r>
            <a:r>
              <a:rPr lang="ru-RU" sz="3200" dirty="0"/>
              <a:t> </a:t>
            </a:r>
            <a:r>
              <a:rPr lang="ru-RU" sz="3200" dirty="0" err="1"/>
              <a:t>айлық</a:t>
            </a:r>
            <a:r>
              <a:rPr lang="ru-RU" sz="3200" dirty="0"/>
              <a:t> </a:t>
            </a:r>
            <a:r>
              <a:rPr lang="ru-RU" sz="3200" dirty="0" err="1"/>
              <a:t>жалақы-ларының</a:t>
            </a:r>
            <a:r>
              <a:rPr lang="ru-RU" sz="3200" dirty="0"/>
              <a:t> </a:t>
            </a:r>
            <a:r>
              <a:rPr lang="ru-RU" sz="3200" dirty="0" err="1"/>
              <a:t>мөлшері</a:t>
            </a:r>
            <a:r>
              <a:rPr lang="ru-RU" sz="3200" dirty="0"/>
              <a:t> </a:t>
            </a:r>
            <a:r>
              <a:rPr lang="ru-RU" sz="3200" dirty="0" err="1"/>
              <a:t>берілген</a:t>
            </a:r>
            <a:r>
              <a:rPr lang="ru-RU" sz="3200" dirty="0"/>
              <a:t>. Осы </a:t>
            </a:r>
            <a:r>
              <a:rPr lang="ru-RU" sz="3200" dirty="0" err="1"/>
              <a:t>жұмысшылардың</a:t>
            </a:r>
            <a:r>
              <a:rPr lang="ru-RU" sz="3200" dirty="0"/>
              <a:t> </a:t>
            </a:r>
            <a:r>
              <a:rPr lang="ru-RU" sz="3200" dirty="0" err="1"/>
              <a:t>арасынан</a:t>
            </a:r>
            <a:r>
              <a:rPr lang="ru-RU" sz="3200" dirty="0"/>
              <a:t> </a:t>
            </a:r>
            <a:r>
              <a:rPr lang="ru-RU" sz="3200" dirty="0" err="1">
                <a:solidFill>
                  <a:srgbClr val="0000CC"/>
                </a:solidFill>
              </a:rPr>
              <a:t>ең</a:t>
            </a:r>
            <a:r>
              <a:rPr lang="ru-RU" sz="3200" dirty="0">
                <a:solidFill>
                  <a:srgbClr val="0000CC"/>
                </a:solidFill>
              </a:rPr>
              <a:t> аз </a:t>
            </a:r>
            <a:r>
              <a:rPr lang="ru-RU" sz="3200" dirty="0" err="1"/>
              <a:t>және</a:t>
            </a:r>
            <a:r>
              <a:rPr lang="ru-RU" sz="3200" dirty="0"/>
              <a:t> </a:t>
            </a:r>
            <a:r>
              <a:rPr lang="ru-RU" sz="3200" dirty="0" err="1">
                <a:solidFill>
                  <a:srgbClr val="0000CC"/>
                </a:solidFill>
              </a:rPr>
              <a:t>ең</a:t>
            </a:r>
            <a:r>
              <a:rPr lang="ru-RU" sz="3200" dirty="0">
                <a:solidFill>
                  <a:srgbClr val="0000CC"/>
                </a:solidFill>
              </a:rPr>
              <a:t> </a:t>
            </a:r>
            <a:r>
              <a:rPr lang="ru-RU" sz="3200" dirty="0" err="1">
                <a:solidFill>
                  <a:srgbClr val="0000CC"/>
                </a:solidFill>
              </a:rPr>
              <a:t>көп</a:t>
            </a:r>
            <a:r>
              <a:rPr lang="ru-RU" sz="3200" dirty="0">
                <a:solidFill>
                  <a:srgbClr val="0000CC"/>
                </a:solidFill>
              </a:rPr>
              <a:t> </a:t>
            </a:r>
            <a:r>
              <a:rPr lang="ru-RU" sz="3200" dirty="0" err="1"/>
              <a:t>жалақы</a:t>
            </a:r>
            <a:r>
              <a:rPr lang="ru-RU" sz="3200" dirty="0"/>
              <a:t> </a:t>
            </a:r>
            <a:r>
              <a:rPr lang="ru-RU" sz="3200" dirty="0" err="1"/>
              <a:t>мөлшерін</a:t>
            </a:r>
            <a:r>
              <a:rPr lang="ru-RU" sz="3200" dirty="0"/>
              <a:t> </a:t>
            </a:r>
            <a:r>
              <a:rPr lang="ru-RU" sz="3200" dirty="0" err="1"/>
              <a:t>анықтаңдар</a:t>
            </a:r>
            <a:r>
              <a:rPr lang="ru-RU" sz="3200" dirty="0"/>
              <a:t>. </a:t>
            </a:r>
            <a:r>
              <a:rPr lang="ru-RU" sz="3200" dirty="0" err="1"/>
              <a:t>Ең</a:t>
            </a:r>
            <a:r>
              <a:rPr lang="ru-RU" sz="3200" dirty="0"/>
              <a:t> </a:t>
            </a:r>
            <a:r>
              <a:rPr lang="ru-RU" sz="3200" dirty="0" err="1"/>
              <a:t>көп</a:t>
            </a:r>
            <a:r>
              <a:rPr lang="ru-RU" sz="3200" dirty="0"/>
              <a:t>, </a:t>
            </a:r>
            <a:r>
              <a:rPr lang="ru-RU" sz="3200" dirty="0" err="1"/>
              <a:t>ең</a:t>
            </a:r>
            <a:r>
              <a:rPr lang="ru-RU" sz="3200" dirty="0"/>
              <a:t> аз </a:t>
            </a:r>
            <a:r>
              <a:rPr lang="ru-RU" sz="3200" dirty="0" err="1"/>
              <a:t>жалақы</a:t>
            </a:r>
            <a:r>
              <a:rPr lang="ru-RU" sz="3200" dirty="0"/>
              <a:t> </a:t>
            </a:r>
            <a:r>
              <a:rPr lang="ru-RU" sz="3200" dirty="0" err="1"/>
              <a:t>алатын</a:t>
            </a:r>
            <a:r>
              <a:rPr lang="ru-RU" sz="3200" dirty="0"/>
              <a:t> </a:t>
            </a:r>
            <a:r>
              <a:rPr lang="ru-RU" sz="3200" dirty="0" err="1"/>
              <a:t>жұмысшылардың</a:t>
            </a:r>
            <a:r>
              <a:rPr lang="ru-RU" sz="3200" dirty="0"/>
              <a:t> </a:t>
            </a:r>
            <a:r>
              <a:rPr lang="ru-RU" sz="3200" dirty="0" err="1"/>
              <a:t>айлықтарындағы</a:t>
            </a:r>
            <a:r>
              <a:rPr lang="ru-RU" sz="3200" dirty="0"/>
              <a:t> </a:t>
            </a:r>
            <a:r>
              <a:rPr lang="ru-RU" sz="3200" dirty="0" err="1">
                <a:solidFill>
                  <a:srgbClr val="0000CC"/>
                </a:solidFill>
              </a:rPr>
              <a:t>айырмашылығын</a:t>
            </a:r>
            <a:r>
              <a:rPr lang="ru-RU" sz="3200" dirty="0"/>
              <a:t> </a:t>
            </a:r>
            <a:r>
              <a:rPr lang="ru-RU" sz="3200" dirty="0" err="1"/>
              <a:t>табыңдар</a:t>
            </a:r>
            <a:r>
              <a:rPr lang="ru-RU" sz="3200" dirty="0"/>
              <a:t>. </a:t>
            </a:r>
            <a:r>
              <a:rPr lang="ru-RU" sz="3200" dirty="0" err="1"/>
              <a:t>Зауыт</a:t>
            </a:r>
            <a:r>
              <a:rPr lang="ru-RU" sz="3200" dirty="0"/>
              <a:t> </a:t>
            </a:r>
            <a:r>
              <a:rPr lang="ru-RU" sz="3200" dirty="0" err="1"/>
              <a:t>жұмысшыларының</a:t>
            </a:r>
            <a:r>
              <a:rPr lang="ru-RU" sz="3200" dirty="0"/>
              <a:t> </a:t>
            </a:r>
            <a:r>
              <a:rPr lang="ru-RU" sz="3200" dirty="0" err="1">
                <a:solidFill>
                  <a:srgbClr val="0000CC"/>
                </a:solidFill>
              </a:rPr>
              <a:t>орташа</a:t>
            </a:r>
            <a:r>
              <a:rPr lang="ru-RU" sz="3200" dirty="0"/>
              <a:t> </a:t>
            </a:r>
            <a:r>
              <a:rPr lang="ru-RU" sz="3200" dirty="0" err="1"/>
              <a:t>жалақысын</a:t>
            </a:r>
            <a:r>
              <a:rPr lang="ru-RU" sz="3200" dirty="0"/>
              <a:t> </a:t>
            </a:r>
            <a:r>
              <a:rPr lang="ru-RU" sz="3200" dirty="0" err="1"/>
              <a:t>есептеңдер</a:t>
            </a:r>
            <a:r>
              <a:rPr lang="ru-RU" sz="3200" dirty="0"/>
              <a:t>.</a:t>
            </a:r>
            <a:br>
              <a:rPr lang="ru-RU" sz="3200" dirty="0"/>
            </a:br>
            <a:r>
              <a:rPr lang="ru-RU" sz="3200" dirty="0">
                <a:solidFill>
                  <a:srgbClr val="FF0000"/>
                </a:solidFill>
              </a:rPr>
              <a:t> </a:t>
            </a:r>
            <a:endParaRPr lang="ru-RU" sz="3200" dirty="0">
              <a:solidFill>
                <a:srgbClr val="0000CC"/>
              </a:solidFill>
            </a:endParaRPr>
          </a:p>
        </p:txBody>
      </p:sp>
      <p:sp>
        <p:nvSpPr>
          <p:cNvPr id="4" name="TextBox 3"/>
          <p:cNvSpPr txBox="1"/>
          <p:nvPr/>
        </p:nvSpPr>
        <p:spPr>
          <a:xfrm>
            <a:off x="127159" y="4437112"/>
            <a:ext cx="7272808" cy="1938992"/>
          </a:xfrm>
          <a:prstGeom prst="rect">
            <a:avLst/>
          </a:prstGeom>
          <a:noFill/>
        </p:spPr>
        <p:txBody>
          <a:bodyPr wrap="square" rtlCol="0">
            <a:spAutoFit/>
          </a:bodyPr>
          <a:lstStyle/>
          <a:p>
            <a:r>
              <a:rPr lang="ru-RU" sz="2400" b="1" dirty="0" err="1">
                <a:solidFill>
                  <a:srgbClr val="FF0000"/>
                </a:solidFill>
              </a:rPr>
              <a:t>Есепті</a:t>
            </a:r>
            <a:r>
              <a:rPr lang="ru-RU" sz="2400" b="1" dirty="0">
                <a:solidFill>
                  <a:srgbClr val="FF0000"/>
                </a:solidFill>
              </a:rPr>
              <a:t> </a:t>
            </a:r>
            <a:r>
              <a:rPr lang="ru-RU" sz="2400" b="1" dirty="0" err="1">
                <a:solidFill>
                  <a:srgbClr val="FF0000"/>
                </a:solidFill>
              </a:rPr>
              <a:t>шешуде</a:t>
            </a:r>
            <a:r>
              <a:rPr lang="ru-RU" sz="2400" b="1" dirty="0">
                <a:solidFill>
                  <a:srgbClr val="FF0000"/>
                </a:solidFill>
              </a:rPr>
              <a:t> </a:t>
            </a:r>
            <a:r>
              <a:rPr lang="ru-RU" sz="2400" b="1" dirty="0" err="1">
                <a:solidFill>
                  <a:srgbClr val="FF0000"/>
                </a:solidFill>
              </a:rPr>
              <a:t>бізге</a:t>
            </a:r>
            <a:r>
              <a:rPr lang="ru-RU" sz="2400" b="1" dirty="0">
                <a:solidFill>
                  <a:srgbClr val="FF0000"/>
                </a:solidFill>
              </a:rPr>
              <a:t> </a:t>
            </a:r>
            <a:r>
              <a:rPr lang="ru-RU" sz="2400" b="1" dirty="0" err="1">
                <a:solidFill>
                  <a:srgbClr val="FF0000"/>
                </a:solidFill>
              </a:rPr>
              <a:t>қажет</a:t>
            </a:r>
            <a:r>
              <a:rPr lang="ru-RU" sz="2400" b="1" dirty="0">
                <a:solidFill>
                  <a:srgbClr val="FF0000"/>
                </a:solidFill>
              </a:rPr>
              <a:t> </a:t>
            </a:r>
            <a:r>
              <a:rPr lang="ru-RU" sz="2400" b="1" dirty="0" err="1">
                <a:solidFill>
                  <a:srgbClr val="FF0000"/>
                </a:solidFill>
              </a:rPr>
              <a:t>болатын</a:t>
            </a:r>
            <a:r>
              <a:rPr lang="ru-RU" sz="2400" b="1" dirty="0">
                <a:solidFill>
                  <a:srgbClr val="FF0000"/>
                </a:solidFill>
              </a:rPr>
              <a:t> </a:t>
            </a:r>
            <a:r>
              <a:rPr lang="ru-RU" sz="2400" b="1" dirty="0" err="1" smtClean="0">
                <a:solidFill>
                  <a:srgbClr val="FF0000"/>
                </a:solidFill>
              </a:rPr>
              <a:t>алгоритмдер</a:t>
            </a:r>
            <a:r>
              <a:rPr lang="ru-RU" sz="2400" b="1" dirty="0" smtClean="0">
                <a:solidFill>
                  <a:srgbClr val="FF0000"/>
                </a:solidFill>
              </a:rPr>
              <a:t>:</a:t>
            </a:r>
          </a:p>
          <a:p>
            <a:pPr marL="342900" indent="-342900">
              <a:buFont typeface="Wingdings" pitchFamily="2" charset="2"/>
              <a:buChar char="Ø"/>
            </a:pPr>
            <a:r>
              <a:rPr lang="en-US" sz="2400" dirty="0" smtClean="0">
                <a:solidFill>
                  <a:srgbClr val="0000CC"/>
                </a:solidFill>
              </a:rPr>
              <a:t>N </a:t>
            </a:r>
            <a:r>
              <a:rPr lang="ru-RU" sz="2400" dirty="0" err="1">
                <a:solidFill>
                  <a:srgbClr val="0000CC"/>
                </a:solidFill>
              </a:rPr>
              <a:t>санның</a:t>
            </a:r>
            <a:r>
              <a:rPr lang="ru-RU" sz="2400" dirty="0">
                <a:solidFill>
                  <a:srgbClr val="0000CC"/>
                </a:solidFill>
              </a:rPr>
              <a:t> </a:t>
            </a:r>
            <a:r>
              <a:rPr lang="ru-RU" sz="2400" dirty="0" err="1">
                <a:solidFill>
                  <a:srgbClr val="0000CC"/>
                </a:solidFill>
              </a:rPr>
              <a:t>ең</a:t>
            </a:r>
            <a:r>
              <a:rPr lang="ru-RU" sz="2400" dirty="0">
                <a:solidFill>
                  <a:srgbClr val="0000CC"/>
                </a:solidFill>
              </a:rPr>
              <a:t> </a:t>
            </a:r>
            <a:r>
              <a:rPr lang="ru-RU" sz="2400" dirty="0" err="1">
                <a:solidFill>
                  <a:srgbClr val="0000CC"/>
                </a:solidFill>
              </a:rPr>
              <a:t>үлкенін</a:t>
            </a:r>
            <a:r>
              <a:rPr lang="ru-RU" sz="2400" dirty="0">
                <a:solidFill>
                  <a:srgbClr val="0000CC"/>
                </a:solidFill>
              </a:rPr>
              <a:t> табу </a:t>
            </a:r>
            <a:r>
              <a:rPr lang="ru-RU" sz="2400" dirty="0" err="1" smtClean="0">
                <a:solidFill>
                  <a:srgbClr val="0000CC"/>
                </a:solidFill>
              </a:rPr>
              <a:t>алгоритмі</a:t>
            </a:r>
            <a:r>
              <a:rPr lang="ru-RU" sz="2400" dirty="0" smtClean="0">
                <a:solidFill>
                  <a:srgbClr val="0000CC"/>
                </a:solidFill>
              </a:rPr>
              <a:t>;</a:t>
            </a:r>
          </a:p>
          <a:p>
            <a:pPr marL="342900" indent="-342900">
              <a:buFont typeface="Wingdings" pitchFamily="2" charset="2"/>
              <a:buChar char="Ø"/>
            </a:pPr>
            <a:r>
              <a:rPr lang="en-US" sz="2400" dirty="0" smtClean="0">
                <a:solidFill>
                  <a:srgbClr val="0000CC"/>
                </a:solidFill>
              </a:rPr>
              <a:t>N </a:t>
            </a:r>
            <a:r>
              <a:rPr lang="ru-RU" sz="2400" dirty="0" err="1">
                <a:solidFill>
                  <a:srgbClr val="0000CC"/>
                </a:solidFill>
              </a:rPr>
              <a:t>санның</a:t>
            </a:r>
            <a:r>
              <a:rPr lang="ru-RU" sz="2400" dirty="0">
                <a:solidFill>
                  <a:srgbClr val="0000CC"/>
                </a:solidFill>
              </a:rPr>
              <a:t> </a:t>
            </a:r>
            <a:r>
              <a:rPr lang="ru-RU" sz="2400" dirty="0" err="1">
                <a:solidFill>
                  <a:srgbClr val="0000CC"/>
                </a:solidFill>
              </a:rPr>
              <a:t>ең</a:t>
            </a:r>
            <a:r>
              <a:rPr lang="ru-RU" sz="2400" dirty="0">
                <a:solidFill>
                  <a:srgbClr val="0000CC"/>
                </a:solidFill>
              </a:rPr>
              <a:t> </a:t>
            </a:r>
            <a:r>
              <a:rPr lang="ru-RU" sz="2400" dirty="0" err="1">
                <a:solidFill>
                  <a:srgbClr val="0000CC"/>
                </a:solidFill>
              </a:rPr>
              <a:t>кішісін</a:t>
            </a:r>
            <a:r>
              <a:rPr lang="ru-RU" sz="2400" dirty="0">
                <a:solidFill>
                  <a:srgbClr val="0000CC"/>
                </a:solidFill>
              </a:rPr>
              <a:t> табу </a:t>
            </a:r>
            <a:r>
              <a:rPr lang="ru-RU" sz="2400" dirty="0" err="1" smtClean="0">
                <a:solidFill>
                  <a:srgbClr val="0000CC"/>
                </a:solidFill>
              </a:rPr>
              <a:t>алгоритмі</a:t>
            </a:r>
            <a:r>
              <a:rPr lang="ru-RU" sz="2400" dirty="0" smtClean="0">
                <a:solidFill>
                  <a:srgbClr val="0000CC"/>
                </a:solidFill>
              </a:rPr>
              <a:t>;</a:t>
            </a:r>
          </a:p>
          <a:p>
            <a:pPr marL="342900" indent="-342900">
              <a:buFont typeface="Wingdings" pitchFamily="2" charset="2"/>
              <a:buChar char="Ø"/>
            </a:pPr>
            <a:r>
              <a:rPr lang="ru-RU" sz="2400" dirty="0" err="1" smtClean="0">
                <a:solidFill>
                  <a:srgbClr val="0000CC"/>
                </a:solidFill>
              </a:rPr>
              <a:t>Орташа</a:t>
            </a:r>
            <a:r>
              <a:rPr lang="ru-RU" sz="2400" dirty="0" smtClean="0">
                <a:solidFill>
                  <a:srgbClr val="0000CC"/>
                </a:solidFill>
              </a:rPr>
              <a:t> </a:t>
            </a:r>
            <a:r>
              <a:rPr lang="ru-RU" sz="2400" dirty="0" err="1">
                <a:solidFill>
                  <a:srgbClr val="0000CC"/>
                </a:solidFill>
              </a:rPr>
              <a:t>жалақы</a:t>
            </a:r>
            <a:r>
              <a:rPr lang="ru-RU" sz="2400" dirty="0">
                <a:solidFill>
                  <a:srgbClr val="0000CC"/>
                </a:solidFill>
              </a:rPr>
              <a:t> </a:t>
            </a:r>
            <a:r>
              <a:rPr lang="ru-RU" sz="2400" dirty="0" err="1">
                <a:solidFill>
                  <a:srgbClr val="0000CC"/>
                </a:solidFill>
              </a:rPr>
              <a:t>мөлшерін</a:t>
            </a:r>
            <a:r>
              <a:rPr lang="ru-RU" sz="2400" dirty="0">
                <a:solidFill>
                  <a:srgbClr val="0000CC"/>
                </a:solidFill>
              </a:rPr>
              <a:t> </a:t>
            </a:r>
            <a:r>
              <a:rPr lang="ru-RU" sz="2400" dirty="0" err="1">
                <a:solidFill>
                  <a:srgbClr val="0000CC"/>
                </a:solidFill>
              </a:rPr>
              <a:t>анықтау</a:t>
            </a:r>
            <a:r>
              <a:rPr lang="ru-RU" sz="2400" dirty="0">
                <a:solidFill>
                  <a:srgbClr val="0000CC"/>
                </a:solidFill>
              </a:rPr>
              <a:t> </a:t>
            </a:r>
            <a:r>
              <a:rPr lang="ru-RU" sz="2400" dirty="0" err="1">
                <a:solidFill>
                  <a:srgbClr val="0000CC"/>
                </a:solidFill>
              </a:rPr>
              <a:t>алгоритмі</a:t>
            </a:r>
            <a:r>
              <a:rPr lang="ru-RU" sz="2400" dirty="0">
                <a:solidFill>
                  <a:srgbClr val="0000CC"/>
                </a:solidFill>
              </a:rPr>
              <a:t>.</a:t>
            </a:r>
            <a:br>
              <a:rPr lang="ru-RU" sz="2400" dirty="0">
                <a:solidFill>
                  <a:srgbClr val="0000CC"/>
                </a:solidFill>
              </a:rPr>
            </a:br>
            <a:endParaRPr lang="ru-RU" sz="2400" dirty="0"/>
          </a:p>
        </p:txBody>
      </p:sp>
      <p:sp>
        <p:nvSpPr>
          <p:cNvPr id="5" name="Прямоугольник 4"/>
          <p:cNvSpPr/>
          <p:nvPr/>
        </p:nvSpPr>
        <p:spPr>
          <a:xfrm>
            <a:off x="7308304" y="5273672"/>
            <a:ext cx="1618487" cy="1102432"/>
          </a:xfrm>
          <a:prstGeom prst="rect">
            <a:avLst/>
          </a:prstGeom>
          <a:ln w="76200"/>
        </p:spPr>
        <p:style>
          <a:lnRef idx="2">
            <a:schemeClr val="accent2"/>
          </a:lnRef>
          <a:fillRef idx="1">
            <a:schemeClr val="lt1"/>
          </a:fillRef>
          <a:effectRef idx="0">
            <a:schemeClr val="accent2"/>
          </a:effectRef>
          <a:fontRef idx="minor">
            <a:schemeClr val="dk1"/>
          </a:fontRef>
        </p:style>
        <p:txBody>
          <a:bodyPr rtlCol="0" anchor="ctr"/>
          <a:lstStyle/>
          <a:p>
            <a:pPr algn="ctr"/>
            <a:endParaRPr lang="kk-KZ" sz="3200" b="1" dirty="0" smtClean="0">
              <a:solidFill>
                <a:srgbClr val="FF0000"/>
              </a:solidFill>
            </a:endParaRPr>
          </a:p>
          <a:p>
            <a:pPr algn="ctr"/>
            <a:r>
              <a:rPr lang="kk-KZ" sz="3200" b="1" dirty="0" smtClean="0">
                <a:solidFill>
                  <a:srgbClr val="FF0000"/>
                </a:solidFill>
              </a:rPr>
              <a:t>Оқулық</a:t>
            </a:r>
          </a:p>
          <a:p>
            <a:pPr algn="ctr"/>
            <a:r>
              <a:rPr lang="kk-KZ" sz="3200" b="1" dirty="0" smtClean="0">
                <a:solidFill>
                  <a:srgbClr val="0000CC"/>
                </a:solidFill>
              </a:rPr>
              <a:t>144 </a:t>
            </a:r>
            <a:r>
              <a:rPr lang="kk-KZ" sz="3200" b="1" dirty="0">
                <a:solidFill>
                  <a:srgbClr val="0000CC"/>
                </a:solidFill>
              </a:rPr>
              <a:t>бет</a:t>
            </a:r>
            <a:endParaRPr lang="ru-RU" sz="3200" b="1" dirty="0">
              <a:solidFill>
                <a:srgbClr val="0000CC"/>
              </a:solidFill>
            </a:endParaRPr>
          </a:p>
          <a:p>
            <a:pPr algn="ctr"/>
            <a:endParaRPr lang="ru-RU" sz="1600" dirty="0"/>
          </a:p>
        </p:txBody>
      </p:sp>
    </p:spTree>
    <p:extLst>
      <p:ext uri="{BB962C8B-B14F-4D97-AF65-F5344CB8AC3E}">
        <p14:creationId xmlns:p14="http://schemas.microsoft.com/office/powerpoint/2010/main" val="48423211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TotalTime>
  <Words>246</Words>
  <Application>Microsoft Office PowerPoint</Application>
  <PresentationFormat>Экран (4:3)</PresentationFormat>
  <Paragraphs>32</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Презентация PowerPoint</vt:lpstr>
      <vt:lpstr>«Алгоритм»  сөзі ІХ  ғасырдағы Орта Азияның ұлы математигі әл-Хорезми атының algorithmi – латынша жазылуынан шыққан. Әл-Хорезми алғашқы рет арифметикалық амалдарды орындау ережелерін жазған.  Алгоритм – алғашқы берілген мәліметтерді пайдаланып, қойылған мақсатқа жетуге немесе мәселені шешуге (есеп шығаруға) бағытталған  әрекеттердің орындалуын жүзеге асыратын атқарушыға түсінікті және нақты нұсқаулар тізбегі.  </vt:lpstr>
      <vt:lpstr>Алгоритмді орындаушы – құрастырылған алгоритммен басқарылатын объект немесе субъект. Алгоритм ұйғарымдары команда деп те аталады. Орындаушы орындауы мүмкін командалар жиынтығы орындаушының командалар жүйесі деп аталады.  </vt:lpstr>
      <vt:lpstr>Презентация PowerPoint</vt:lpstr>
      <vt:lpstr>Алгоритмдік тіл – алгоритмдерді бірыңғай, анық жазуға және оларды орындауға арналған белгілеулер мен ережелер жүйесі. Алгоритмдік  тілдің өзінің сөздігі болады. Оның негізін осы тілдің командалары болатын сөздер құрайды. Алгоритмдік тілде  мағынасы мен қолдану әдісі өзгермейтін сөздер пайдаланылады. Олар қызметші сөздер деп аталады. </vt:lpstr>
      <vt:lpstr>Бірінен кейін бірі орындалатын бірнеше командалардың тізбегі серия деп аталады. Шамаларға қатысты әрекеттерді «:=» командасымен белгілейміз.  С:=А+В «:=» белгісінің көмегімен жазылған   алгоритм командасы меншіктеу командасы деп, ал «:=» белгісі меншіктеу деп аталады.  Алгоритмнің жалпы көрінісі: алг    алгоритмнің аты     басы      алгортим командалары (серия)     соңы</vt:lpstr>
      <vt:lpstr>Мысалы: Y=(AX-B)(CX+D) формуласы бойынша у мәнін есептеу. 1-тәсіл:  алг    ЕСЕПТЕУ     басы     * А-ны Х-ке  көбейту; нәтижесін R1 деп белгілеу; * R1-ден В-ны азайту; нәтижесін R2 деп белгілеу; * С-ны Х-ке көбейту; нәтижесін R3 деп белгілеу; * R3 пен D-ны қосу; нәтижесін R4 деп белгілеу; * R2-ні  R4-ке көбейту; нәтижесін У мәні деп есептеу;     соңы. </vt:lpstr>
      <vt:lpstr>2-тәсіл алг    ЕСЕПТЕУ     басы     R1:=A·X R2:=R1-B R3:=C·X R4:=R3+D Y:=R2·R4     соңы </vt:lpstr>
      <vt:lpstr>Мысалы, қарапайым есеп қарастырайық.    Зауытта жұмыс жасайтын N жұмысшының айлық жалақы-ларының мөлшері берілген. Осы жұмысшылардың арасынан ең аз және ең көп жалақы мөлшерін анықтаңдар. Ең көп, ең аз жалақы алатын жұмысшылардың айлықтарындағы айырмашылығын табыңдар. Зауыт жұмысшыларының орташа жалақысын есептеңдер.  </vt:lpstr>
      <vt:lpstr>Презентация PowerPoint</vt:lpstr>
      <vt:lpstr>Презентация PowerPoint</vt:lpstr>
      <vt:lpstr>Тақырыпты бекіту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Алгоритмді  құру </dc:title>
  <dc:creator>GGGG</dc:creator>
  <cp:lastModifiedBy>GGGG</cp:lastModifiedBy>
  <cp:revision>21</cp:revision>
  <dcterms:created xsi:type="dcterms:W3CDTF">2020-03-31T09:11:16Z</dcterms:created>
  <dcterms:modified xsi:type="dcterms:W3CDTF">2020-04-04T04:19:40Z</dcterms:modified>
</cp:coreProperties>
</file>