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3"/>
  </p:notesMasterIdLst>
  <p:sldIdLst>
    <p:sldId id="261" r:id="rId2"/>
    <p:sldId id="258" r:id="rId3"/>
    <p:sldId id="260" r:id="rId4"/>
    <p:sldId id="306" r:id="rId5"/>
    <p:sldId id="259" r:id="rId6"/>
    <p:sldId id="266" r:id="rId7"/>
    <p:sldId id="329" r:id="rId8"/>
    <p:sldId id="321" r:id="rId9"/>
    <p:sldId id="262" r:id="rId10"/>
    <p:sldId id="263" r:id="rId11"/>
    <p:sldId id="322" r:id="rId12"/>
    <p:sldId id="297" r:id="rId13"/>
    <p:sldId id="268" r:id="rId14"/>
    <p:sldId id="269" r:id="rId15"/>
    <p:sldId id="330" r:id="rId16"/>
    <p:sldId id="326" r:id="rId17"/>
    <p:sldId id="265" r:id="rId18"/>
    <p:sldId id="324" r:id="rId19"/>
    <p:sldId id="327" r:id="rId20"/>
    <p:sldId id="328" r:id="rId21"/>
    <p:sldId id="27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7E220-476F-49D8-9574-58C8139FD67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EB40F-1836-400E-ABD8-B94D310080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7EB40F-1836-400E-ABD8-B94D3100803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09.11.2018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3116"/>
            <a:ext cx="8572560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err="1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«Қазақ тілінің стильдері</a:t>
            </a:r>
            <a:r>
              <a:rPr lang="ru-RU" sz="60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800" b="1" dirty="0" err="1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</a:t>
            </a:r>
            <a:r>
              <a:rPr lang="ru-RU" sz="28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сабағына арналған интерактивті</a:t>
            </a:r>
            <a:r>
              <a:rPr lang="ru-RU" sz="28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плакат</a:t>
            </a:r>
            <a:endParaRPr lang="ru-RU" sz="2800" b="1" dirty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83568" y="5157192"/>
            <a:ext cx="7772400" cy="10668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484784"/>
            <a:ext cx="7958166" cy="309634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</a:t>
            </a:r>
            <a:r>
              <a:rPr lang="ru-RU" sz="32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ғылыми,ресми іс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қағаздар, ауызекі  сөйлеу,</a:t>
            </a:r>
          </a:p>
          <a:p>
            <a:pPr algn="ctr"/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көркем әдебиет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публицистикалық 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95536" y="260648"/>
            <a:ext cx="3857652" cy="119181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Тіл формасы мен түрі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4876" y="714356"/>
            <a:ext cx="3857652" cy="64698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Қолданыс аясы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571744"/>
            <a:ext cx="3857652" cy="64698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2571744"/>
            <a:ext cx="3857652" cy="64698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Жанрлары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(түрлері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4500570"/>
            <a:ext cx="3857652" cy="119181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Стильдік ерекшеліктері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190" y="5072074"/>
            <a:ext cx="3857652" cy="646986"/>
          </a:xfrm>
          <a:prstGeom prst="roundRect">
            <a:avLst/>
          </a:prstGeom>
          <a:solidFill>
            <a:srgbClr val="CCCCFF"/>
          </a:solidFill>
          <a:ln>
            <a:solidFill>
              <a:srgbClr val="7030A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Тілдік құралдар</a:t>
            </a: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034" y="1857364"/>
            <a:ext cx="378621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Жазбаша, монолог, диалог,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4876" y="1785926"/>
            <a:ext cx="4143404" cy="4616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Көркем әдеби шығарма</a:t>
            </a:r>
            <a:endParaRPr lang="ru-RU" sz="24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3357562"/>
            <a:ext cx="3857652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 сезіміне әсер ету,толғандыру,ойды көркем жеткізу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3500438"/>
            <a:ext cx="4143404" cy="13849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Роман, хикаят, әңгіме және әдебиеттің  басқа жанрлары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8596" y="5857892"/>
            <a:ext cx="3744416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kk-KZ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Образды,эмоционалды,экспресивті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535782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714876" y="5857892"/>
            <a:ext cx="4143404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Ауыспалы мағына,көркемдік тәсілдер,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суреттеме құралдары(теңеу,метофара).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әдебиет стилі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әдебиет стилінің белгілері: жазушы әр сөзді саралып, стильдік мақсатта қолданылады. Көркемдік-бейнелегіш құралдар аса мол қолданылады. Тілдің лексикалық қабаттарының барлық түрі қолданылады. Көркем әдебиет стилінде функционалдық стилінің барлық түрлерінің де элементтері кездеседі.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908720"/>
            <a:ext cx="857256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60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60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Ғылыми стиль</a:t>
            </a:r>
            <a:r>
              <a:rPr lang="ru-RU" sz="60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28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Қазақ тілі сабағына арналған </a:t>
            </a:r>
          </a:p>
          <a:p>
            <a:pPr algn="ctr"/>
            <a:r>
              <a:rPr lang="ru-RU" sz="28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интерактивті плакат</a:t>
            </a:r>
            <a:endParaRPr lang="ru-RU" sz="2800" b="1" dirty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83568" y="5157192"/>
            <a:ext cx="7772400" cy="1066800"/>
          </a:xfrm>
          <a:prstGeom prst="roundRect">
            <a:avLst/>
          </a:prstGeom>
          <a:solidFill>
            <a:schemeClr val="bg2">
              <a:lumMod val="5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1484784"/>
            <a:ext cx="7958166" cy="309634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</a:t>
            </a:r>
          </a:p>
          <a:p>
            <a:pPr algn="ctr"/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,ресми іс- қағаздар ,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ауызекі  сөйлеу,көркем әдебиет,публицистикалық 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285728"/>
            <a:ext cx="3857652" cy="119181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Тілдің түрі мен формасы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428604"/>
            <a:ext cx="3857652" cy="64698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Қолдану аясы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2214554"/>
            <a:ext cx="3857652" cy="64698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2143116"/>
            <a:ext cx="3857652" cy="64698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4357694"/>
            <a:ext cx="3857652" cy="64698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Стильдік ерекшелігі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57752" y="4286256"/>
            <a:ext cx="3857652" cy="646986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Тілдік құралдар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596" y="1571612"/>
            <a:ext cx="3786214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Жазбаша,монолог</a:t>
            </a:r>
            <a:endParaRPr lang="ru-RU" sz="28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44008" y="1268760"/>
            <a:ext cx="4143404" cy="5539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Ғылыми іс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3071810"/>
            <a:ext cx="3857652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Хабарлама, ғылыми мағлұматты түсіндіру, ғылыми жетістіктерді насихаттау</a:t>
            </a:r>
            <a:endParaRPr lang="ru-RU" sz="20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3143248"/>
            <a:ext cx="4143404" cy="1015663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Диссертация, монография, ғылыми мақала, реферат, баяндама, оқулық, ғылыми-көпшілік әдебиет</a:t>
            </a:r>
            <a:endParaRPr lang="ru-RU" sz="20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34" y="5286388"/>
            <a:ext cx="385765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Ойдың жүйелігі,дәлдігі, қатысымның жоғары  дәрежесі,обьективті  мазмұндау</a:t>
            </a:r>
            <a:endParaRPr lang="ru-RU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535782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000596" y="5286388"/>
            <a:ext cx="4143404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Сөзді тура мағынасында қолдану,терминология, зерттелген,дәлелді лексика</a:t>
            </a:r>
            <a:endParaRPr lang="ru-RU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571612"/>
            <a:ext cx="8572560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54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Ресми іс-қағаздары стилі</a:t>
            </a:r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</a:p>
          <a:p>
            <a:pPr algn="ctr"/>
            <a:endParaRPr lang="ru-RU" sz="6000" b="1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3105835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2800" b="1" dirty="0" smtClean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 сабағына арналған интерактивті  плакат</a:t>
            </a:r>
            <a:endParaRPr lang="ru-RU" sz="2800" b="1" dirty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83568" y="5157192"/>
            <a:ext cx="7772400" cy="1066800"/>
          </a:xfrm>
          <a:prstGeom prst="roundRect">
            <a:avLst/>
          </a:prstGeom>
          <a:solidFill>
            <a:schemeClr val="bg2">
              <a:lumMod val="5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1472" y="1714488"/>
            <a:ext cx="7958166" cy="309634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ғылыми</a:t>
            </a:r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 ресми іс- қағаздар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ауызекі сөйлеу, көркем әдебиет, публицистикалық 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285728"/>
            <a:ext cx="3857652" cy="11918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Тілдің формасы мен түрі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285728"/>
            <a:ext cx="3857652" cy="6469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Қолдану аясы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357430"/>
            <a:ext cx="3857652" cy="6469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32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60032" y="2492896"/>
            <a:ext cx="3857652" cy="6469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000099"/>
                </a:solidFill>
              </a:rPr>
              <a:t>            Түрлері</a:t>
            </a:r>
            <a:endParaRPr lang="ru-RU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428596" y="4000504"/>
            <a:ext cx="3857652" cy="119181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Стильдік </a:t>
            </a:r>
            <a:r>
              <a:rPr lang="kk-KZ" sz="3200" dirty="0" smtClean="0">
                <a:solidFill>
                  <a:srgbClr val="000099"/>
                </a:solidFill>
              </a:rPr>
              <a:t>ерекшеліктері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29190" y="4500570"/>
            <a:ext cx="3857652" cy="6469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0099"/>
                </a:solidFill>
              </a:rPr>
              <a:t>Тілдік құралдар</a:t>
            </a:r>
            <a:endParaRPr lang="ru-RU" sz="3200" dirty="0">
              <a:solidFill>
                <a:srgbClr val="000099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1628800"/>
            <a:ext cx="3786214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Жазбаша , монолог</a:t>
            </a:r>
            <a:endParaRPr lang="ru-RU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4876" y="1142984"/>
            <a:ext cx="4143404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Мемлекеттік билік ұйымдары мен мекемелерінің азаматтармен ,бір-бірімен қарым-қатынасында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596" y="3143248"/>
            <a:ext cx="3857652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Хабарлау,</a:t>
            </a:r>
          </a:p>
          <a:p>
            <a:pPr algn="ctr"/>
            <a:r>
              <a:rPr lang="kk-KZ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анық мәліметтер  беру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34" y="5357826"/>
            <a:ext cx="3857652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Дәлдік, ресми,анық,мөрлер мен сурет қалыбы (клише), экспрессивті тілдік құралдардың жоқтығы</a:t>
            </a:r>
            <a:endParaRPr lang="ru-RU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535782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786314" y="5572140"/>
            <a:ext cx="4143404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0099"/>
                </a:solidFill>
              </a:rPr>
              <a:t>Ресми,,кітаби сөздер мен тіркестер,даяр тіркестер мен терминдер,хабарлы сөйлемдер</a:t>
            </a:r>
            <a:endParaRPr lang="ru-RU" sz="2000" dirty="0">
              <a:solidFill>
                <a:srgbClr val="000099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00628" y="3286124"/>
            <a:ext cx="3578696" cy="105841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Заңнама    құжаттары,анықтама,қолхат,</a:t>
            </a:r>
          </a:p>
          <a:p>
            <a:pPr algn="ctr"/>
            <a:r>
              <a:rPr lang="kk-KZ" dirty="0" smtClean="0">
                <a:solidFill>
                  <a:schemeClr val="tx1"/>
                </a:solidFill>
              </a:rPr>
              <a:t>хабарландыру,өтініш,бұйрық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908720"/>
            <a:ext cx="8572560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ru-RU" sz="60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54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Ауызекі  сөйлеу стилі</a:t>
            </a:r>
            <a:r>
              <a:rPr lang="ru-RU" sz="60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endParaRPr lang="ru-RU" sz="2800" b="1" dirty="0" smtClean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28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Қазақ тілі сабағына арналған </a:t>
            </a:r>
          </a:p>
          <a:p>
            <a:pPr algn="ctr"/>
            <a:r>
              <a:rPr lang="ru-RU" sz="2800" b="1" dirty="0" smtClean="0">
                <a:ln w="11430"/>
                <a:solidFill>
                  <a:srgbClr val="4D4D4D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интерактивті плакат</a:t>
            </a:r>
            <a:endParaRPr lang="ru-RU" sz="2800" b="1" dirty="0">
              <a:ln w="11430"/>
              <a:solidFill>
                <a:srgbClr val="4D4D4D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00034" y="901750"/>
            <a:ext cx="8392446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Интерактивтік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плакаттарды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пайдалану бойынша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әдістемелік жетекші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Ресми-іс  қағаздары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стилі»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«Ғылыми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«Көркем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әдебиет стилі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«Публицистикалық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стиль»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Осы білімдік ресурс  5-11 сынып оқушыларына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 тілі сабақтарында       пайдалануға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арналған.Плакаттарды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сабақтың кез келген кезеңінде  қолдануға болады,сонымен бірге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берілген тақырып бойынша үй тапсырмасын орындауда, ҰБТ-ға дайындық  барысында көмекші құрал ретінде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пайдалану тиімді.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Барлық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плакаттар  бір схема бойынша құрылған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Олар үш слайдтан тұрады.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Бірінші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слайд –плакаттың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атауы  .Екіншісі-мазмұны,үшіншісі-жауаптары.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14348" y="5143512"/>
            <a:ext cx="7772400" cy="1066800"/>
          </a:xfrm>
          <a:prstGeom prst="roundRect">
            <a:avLst/>
          </a:prstGeom>
          <a:solidFill>
            <a:schemeClr val="bg2">
              <a:lumMod val="50000"/>
            </a:schemeClr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1714488"/>
            <a:ext cx="7958166" cy="309634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ғылыми,ресми іс- қағаздар, </a:t>
            </a:r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ауызекі  сөйлеу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көркем әдебиет, публицистикалық 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285728"/>
            <a:ext cx="3857652" cy="119181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Тілдің формасы мен түрі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285728"/>
            <a:ext cx="3857652" cy="64698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Қолдану аясы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2071678"/>
            <a:ext cx="3857652" cy="64698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2071678"/>
            <a:ext cx="3857652" cy="64698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3929066"/>
            <a:ext cx="3857652" cy="64698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Стильдік ерекшелігі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86314" y="3929066"/>
            <a:ext cx="3857652" cy="64698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Тілдік құралдар</a:t>
            </a:r>
            <a:endParaRPr lang="ru-RU" sz="32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1340768"/>
            <a:ext cx="3786214" cy="707886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Ауызша, мүмкіндігінше жазбаша (хат алысу)</a:t>
            </a:r>
            <a:endParaRPr lang="ru-RU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14876" y="1142985"/>
            <a:ext cx="4143404" cy="461665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4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Еркін  әңгімеде</a:t>
            </a:r>
            <a:endParaRPr lang="ru-RU" sz="24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34" y="2928934"/>
            <a:ext cx="3857652" cy="400110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Еркін әңгіме, қатынас жасау</a:t>
            </a:r>
            <a:endParaRPr lang="ru-RU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2928934"/>
            <a:ext cx="4143404" cy="400110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Тұрмыстық әңгіме, еске түсіру</a:t>
            </a:r>
            <a:endParaRPr lang="ru-RU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8596" y="4714884"/>
            <a:ext cx="3857652" cy="1323439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Сөздерді ,сөз тіркестерін еркін,эмоционалды даярлықсыз  қолдану,</a:t>
            </a:r>
          </a:p>
          <a:p>
            <a:pPr algn="ctr"/>
            <a:r>
              <a:rPr lang="ru-RU" sz="2000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ым не ишараны пайдалану</a:t>
            </a:r>
            <a:endParaRPr lang="ru-RU" sz="2000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535782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786314" y="4714884"/>
            <a:ext cx="4143404" cy="1200329"/>
          </a:xfrm>
          <a:prstGeom prst="rect">
            <a:avLst/>
          </a:prstGeom>
          <a:solidFill>
            <a:srgbClr val="F6FF81"/>
          </a:solidFill>
          <a:ln>
            <a:solidFill>
              <a:srgbClr val="008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Тұрмыстық-қарапайым, экспрессивті лексика, сұраулы және  лепті сөйлемдерді  жиі қолдану,</a:t>
            </a:r>
          </a:p>
          <a:p>
            <a:pPr algn="ctr"/>
            <a:r>
              <a:rPr lang="ru-RU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диалогқа  құрылу</a:t>
            </a:r>
            <a:endParaRPr lang="ru-RU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71472" y="5143512"/>
            <a:ext cx="7772400" cy="1066800"/>
          </a:xfrm>
          <a:prstGeom prst="roundRect">
            <a:avLst/>
          </a:prstGeom>
          <a:solidFill>
            <a:schemeClr val="accent2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1484784"/>
            <a:ext cx="7958166" cy="309634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ғылыми, ресми іс қағаздар ,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ауызекі  сөйлеу, көркем әдебиет, публицистикалық 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6752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Стиль нормалары туралы түсінік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Стиль нормалары тілдің әр саладағы атқаратын қызметі мен қолданыс аясына қарай: 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ресми іс -қағаздары стилі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публицистикалық стиль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көркем әдебиет стилі</a:t>
            </a:r>
          </a:p>
          <a:p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ғылыми стилі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болып бөлінеді.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Қолдану аясы – қоғамның әр түрлі саласында.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2143116"/>
            <a:ext cx="8572560" cy="2369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«Публицистикалық стиль»</a:t>
            </a:r>
          </a:p>
          <a:p>
            <a:pPr algn="ctr"/>
            <a:r>
              <a:rPr lang="ru-RU" sz="28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Қазақ тілі  сабағына арналған интерактивті  плакат</a:t>
            </a:r>
            <a:endParaRPr lang="ru-RU" sz="2800" b="1" dirty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683568" y="5157192"/>
            <a:ext cx="7772400" cy="1066800"/>
          </a:xfrm>
          <a:prstGeom prst="roundRect">
            <a:avLst/>
          </a:prstGeom>
          <a:solidFill>
            <a:schemeClr val="accent2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Тілдің қандай ерекшеліктеріне қарай стиль түрлері  анықталады?  </a:t>
            </a:r>
            <a:endParaRPr lang="ru-RU" sz="28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60648"/>
            <a:ext cx="8001000" cy="1066800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тілінде қандай  стиль түрлері бар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1772816"/>
            <a:ext cx="7958166" cy="2736304"/>
          </a:xfrm>
          <a:prstGeom prst="roundRect">
            <a:avLst/>
          </a:prstGeom>
          <a:solidFill>
            <a:srgbClr val="CCCCFF"/>
          </a:soli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Қазақ   тілінің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ғылыми, ресми іс -қағаздар, </a:t>
            </a:r>
          </a:p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ауызекі  сөйлеу, көркем әдебиет, </a:t>
            </a:r>
            <a:r>
              <a:rPr lang="ru-RU" sz="32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публицистикалық </a:t>
            </a: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стилдері</a:t>
            </a:r>
            <a:endParaRPr lang="ru-RU" sz="3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B7F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285728"/>
            <a:ext cx="3857652" cy="119181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Тілдің түрі мен формасы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285728"/>
            <a:ext cx="3857652" cy="646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Қолдану аясы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2428868"/>
            <a:ext cx="3857652" cy="646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Қызметі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6314" y="2428868"/>
            <a:ext cx="3857652" cy="646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4572008"/>
            <a:ext cx="3857652" cy="646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Стильдік ерекшелігі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57752" y="4357694"/>
            <a:ext cx="3857652" cy="6469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32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Тілдік құралдар</a:t>
            </a:r>
            <a:endParaRPr lang="ru-RU" sz="32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0034" y="1714488"/>
            <a:ext cx="3786214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Жазбаша,монолог</a:t>
            </a:r>
            <a:endParaRPr lang="ru-RU" sz="28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44008" y="1268760"/>
            <a:ext cx="4143404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Газет-журналдарда,жиналыс пен митингілердегі сөздерде</a:t>
            </a:r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0034" y="3357562"/>
            <a:ext cx="3857652" cy="10156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Көпшілікке әсер ету,құбылыстар мен оқиғаның мәнін ашу,оларға көпшіліктің назарын аудару</a:t>
            </a:r>
            <a:endParaRPr lang="ru-RU" sz="20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14876" y="3500438"/>
            <a:ext cx="4143404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sz="2000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  Мақала,очерк,мінбе сөздері</a:t>
            </a:r>
            <a:endParaRPr lang="ru-RU" sz="2000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1472" y="5643578"/>
            <a:ext cx="3857652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Шақыру,үндеу,нақтылық</a:t>
            </a:r>
            <a:endParaRPr lang="ru-RU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929190" y="5357826"/>
            <a:ext cx="3929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714876" y="5357826"/>
            <a:ext cx="414340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dirty="0" smtClean="0">
                <a:solidFill>
                  <a:srgbClr val="4D4D4D"/>
                </a:solidFill>
                <a:latin typeface="Times New Roman" pitchFamily="18" charset="0"/>
                <a:cs typeface="Times New Roman" pitchFamily="18" charset="0"/>
              </a:rPr>
              <a:t>Риторикалық сұрақтар,стильдік қайталаулар,антитеза</a:t>
            </a:r>
            <a:endParaRPr lang="ru-RU" dirty="0">
              <a:solidFill>
                <a:srgbClr val="4D4D4D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9208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Публицистикалық стиль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Публицистикалық  стильге  радио-теледидар, газет-журналдар тілі жатады. Публицистикалық стильде  қоғамдық  саяси  мәселе қарастырылады. Публицистикалық  стильдің  ауызша түрі – шешендік сөз.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571612"/>
            <a:ext cx="8572560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</a:t>
            </a:r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Көркем әдебиет стилі</a:t>
            </a:r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»</a:t>
            </a:r>
          </a:p>
          <a:p>
            <a:pPr algn="ctr"/>
            <a:endParaRPr lang="ru-RU" sz="6000" b="1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ru-RU" sz="6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310583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ln w="11430"/>
                <a:solidFill>
                  <a:srgbClr val="008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Қазақ тілі  сабағына арналған интерактивті  плакат</a:t>
            </a:r>
            <a:endParaRPr lang="ru-RU" sz="2800" b="1" dirty="0">
              <a:ln w="11430"/>
              <a:solidFill>
                <a:srgbClr val="008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406</TotalTime>
  <Words>691</Words>
  <Application>Microsoft Office PowerPoint</Application>
  <PresentationFormat>Экран (4:3)</PresentationFormat>
  <Paragraphs>149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Көркем әдебиет стилі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45</cp:revision>
  <dcterms:modified xsi:type="dcterms:W3CDTF">2018-11-09T04:23:26Z</dcterms:modified>
</cp:coreProperties>
</file>